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7">
  <p:sldMasterIdLst>
    <p:sldMasterId id="2147483680" r:id="rId1"/>
  </p:sldMasterIdLst>
  <p:notesMasterIdLst>
    <p:notesMasterId r:id="rId20"/>
  </p:notesMasterIdLst>
  <p:handoutMasterIdLst>
    <p:handoutMasterId r:id="rId21"/>
  </p:handoutMasterIdLst>
  <p:sldIdLst>
    <p:sldId id="362" r:id="rId2"/>
    <p:sldId id="380" r:id="rId3"/>
    <p:sldId id="383" r:id="rId4"/>
    <p:sldId id="384" r:id="rId5"/>
    <p:sldId id="385" r:id="rId6"/>
    <p:sldId id="386" r:id="rId7"/>
    <p:sldId id="387" r:id="rId8"/>
    <p:sldId id="388" r:id="rId9"/>
    <p:sldId id="389" r:id="rId10"/>
    <p:sldId id="390" r:id="rId11"/>
    <p:sldId id="397" r:id="rId12"/>
    <p:sldId id="391" r:id="rId13"/>
    <p:sldId id="392" r:id="rId14"/>
    <p:sldId id="393" r:id="rId15"/>
    <p:sldId id="394" r:id="rId16"/>
    <p:sldId id="395" r:id="rId17"/>
    <p:sldId id="396" r:id="rId18"/>
    <p:sldId id="38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导航" id="{E11B69B0-AD26-4BFA-89EA-9D5222773C35}">
          <p14:sldIdLst>
            <p14:sldId id="362"/>
          </p14:sldIdLst>
        </p14:section>
        <p14:section name="1-15" id="{F68D6C0E-A1B2-4603-9CE1-1E736563196C}">
          <p14:sldIdLst>
            <p14:sldId id="380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7"/>
            <p14:sldId id="391"/>
            <p14:sldId id="392"/>
            <p14:sldId id="393"/>
            <p14:sldId id="394"/>
            <p14:sldId id="395"/>
            <p14:sldId id="396"/>
            <p14:sldId id="38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B9F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5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47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朱慧明" userId="69d5de1b-1244-4d4c-b521-4de83ba5b23e" providerId="ADAL" clId="{647A1E96-F2E5-4BA2-8759-A4FDDDDAC79D}"/>
    <pc:docChg chg="undo custSel delSld modSld sldOrd modSection">
      <pc:chgData name="朱慧明" userId="69d5de1b-1244-4d4c-b521-4de83ba5b23e" providerId="ADAL" clId="{647A1E96-F2E5-4BA2-8759-A4FDDDDAC79D}" dt="2022-04-15T06:06:51.516" v="46" actId="47"/>
      <pc:docMkLst>
        <pc:docMk/>
      </pc:docMkLst>
      <pc:sldChg chg="modNotesTx">
        <pc:chgData name="朱慧明" userId="69d5de1b-1244-4d4c-b521-4de83ba5b23e" providerId="ADAL" clId="{647A1E96-F2E5-4BA2-8759-A4FDDDDAC79D}" dt="2022-04-15T06:02:30.247" v="12" actId="6549"/>
        <pc:sldMkLst>
          <pc:docMk/>
          <pc:sldMk cId="572907378" sldId="256"/>
        </pc:sldMkLst>
      </pc:sldChg>
      <pc:sldChg chg="modNotesTx">
        <pc:chgData name="朱慧明" userId="69d5de1b-1244-4d4c-b521-4de83ba5b23e" providerId="ADAL" clId="{647A1E96-F2E5-4BA2-8759-A4FDDDDAC79D}" dt="2022-04-15T06:02:39.786" v="14" actId="6549"/>
        <pc:sldMkLst>
          <pc:docMk/>
          <pc:sldMk cId="935007265" sldId="289"/>
        </pc:sldMkLst>
      </pc:sldChg>
      <pc:sldChg chg="modNotesTx">
        <pc:chgData name="朱慧明" userId="69d5de1b-1244-4d4c-b521-4de83ba5b23e" providerId="ADAL" clId="{647A1E96-F2E5-4BA2-8759-A4FDDDDAC79D}" dt="2022-04-15T06:02:43.842" v="15" actId="6549"/>
        <pc:sldMkLst>
          <pc:docMk/>
          <pc:sldMk cId="3832664764" sldId="290"/>
        </pc:sldMkLst>
      </pc:sldChg>
      <pc:sldChg chg="modNotesTx">
        <pc:chgData name="朱慧明" userId="69d5de1b-1244-4d4c-b521-4de83ba5b23e" providerId="ADAL" clId="{647A1E96-F2E5-4BA2-8759-A4FDDDDAC79D}" dt="2022-04-15T06:02:47.336" v="16" actId="6549"/>
        <pc:sldMkLst>
          <pc:docMk/>
          <pc:sldMk cId="878596526" sldId="291"/>
        </pc:sldMkLst>
      </pc:sldChg>
      <pc:sldChg chg="modNotesTx">
        <pc:chgData name="朱慧明" userId="69d5de1b-1244-4d4c-b521-4de83ba5b23e" providerId="ADAL" clId="{647A1E96-F2E5-4BA2-8759-A4FDDDDAC79D}" dt="2022-04-15T06:02:51.448" v="17" actId="6549"/>
        <pc:sldMkLst>
          <pc:docMk/>
          <pc:sldMk cId="670192759" sldId="292"/>
        </pc:sldMkLst>
      </pc:sldChg>
      <pc:sldChg chg="modNotesTx">
        <pc:chgData name="朱慧明" userId="69d5de1b-1244-4d4c-b521-4de83ba5b23e" providerId="ADAL" clId="{647A1E96-F2E5-4BA2-8759-A4FDDDDAC79D}" dt="2022-04-15T06:02:54.881" v="18" actId="6549"/>
        <pc:sldMkLst>
          <pc:docMk/>
          <pc:sldMk cId="511241594" sldId="293"/>
        </pc:sldMkLst>
      </pc:sldChg>
      <pc:sldChg chg="modNotesTx">
        <pc:chgData name="朱慧明" userId="69d5de1b-1244-4d4c-b521-4de83ba5b23e" providerId="ADAL" clId="{647A1E96-F2E5-4BA2-8759-A4FDDDDAC79D}" dt="2022-04-15T06:02:57.925" v="19" actId="6549"/>
        <pc:sldMkLst>
          <pc:docMk/>
          <pc:sldMk cId="427417878" sldId="294"/>
        </pc:sldMkLst>
      </pc:sldChg>
      <pc:sldChg chg="modNotesTx">
        <pc:chgData name="朱慧明" userId="69d5de1b-1244-4d4c-b521-4de83ba5b23e" providerId="ADAL" clId="{647A1E96-F2E5-4BA2-8759-A4FDDDDAC79D}" dt="2022-04-15T06:03:00.878" v="20" actId="6549"/>
        <pc:sldMkLst>
          <pc:docMk/>
          <pc:sldMk cId="2256733318" sldId="295"/>
        </pc:sldMkLst>
      </pc:sldChg>
      <pc:sldChg chg="modNotesTx">
        <pc:chgData name="朱慧明" userId="69d5de1b-1244-4d4c-b521-4de83ba5b23e" providerId="ADAL" clId="{647A1E96-F2E5-4BA2-8759-A4FDDDDAC79D}" dt="2022-04-15T06:03:04.379" v="21" actId="6549"/>
        <pc:sldMkLst>
          <pc:docMk/>
          <pc:sldMk cId="2585387716" sldId="296"/>
        </pc:sldMkLst>
      </pc:sldChg>
      <pc:sldChg chg="modNotesTx">
        <pc:chgData name="朱慧明" userId="69d5de1b-1244-4d4c-b521-4de83ba5b23e" providerId="ADAL" clId="{647A1E96-F2E5-4BA2-8759-A4FDDDDAC79D}" dt="2022-04-15T06:03:10.028" v="22" actId="6549"/>
        <pc:sldMkLst>
          <pc:docMk/>
          <pc:sldMk cId="1611393657" sldId="297"/>
        </pc:sldMkLst>
      </pc:sldChg>
      <pc:sldChg chg="modNotesTx">
        <pc:chgData name="朱慧明" userId="69d5de1b-1244-4d4c-b521-4de83ba5b23e" providerId="ADAL" clId="{647A1E96-F2E5-4BA2-8759-A4FDDDDAC79D}" dt="2022-04-15T06:03:13.686" v="23" actId="6549"/>
        <pc:sldMkLst>
          <pc:docMk/>
          <pc:sldMk cId="161628873" sldId="299"/>
        </pc:sldMkLst>
      </pc:sldChg>
      <pc:sldChg chg="modNotesTx">
        <pc:chgData name="朱慧明" userId="69d5de1b-1244-4d4c-b521-4de83ba5b23e" providerId="ADAL" clId="{647A1E96-F2E5-4BA2-8759-A4FDDDDAC79D}" dt="2022-04-15T06:03:17.512" v="24" actId="20577"/>
        <pc:sldMkLst>
          <pc:docMk/>
          <pc:sldMk cId="1005099518" sldId="300"/>
        </pc:sldMkLst>
      </pc:sldChg>
      <pc:sldChg chg="modNotesTx">
        <pc:chgData name="朱慧明" userId="69d5de1b-1244-4d4c-b521-4de83ba5b23e" providerId="ADAL" clId="{647A1E96-F2E5-4BA2-8759-A4FDDDDAC79D}" dt="2022-04-15T06:03:33.324" v="27" actId="6549"/>
        <pc:sldMkLst>
          <pc:docMk/>
          <pc:sldMk cId="394560196" sldId="301"/>
        </pc:sldMkLst>
      </pc:sldChg>
      <pc:sldChg chg="modNotesTx">
        <pc:chgData name="朱慧明" userId="69d5de1b-1244-4d4c-b521-4de83ba5b23e" providerId="ADAL" clId="{647A1E96-F2E5-4BA2-8759-A4FDDDDAC79D}" dt="2022-04-15T06:03:39.504" v="28" actId="6549"/>
        <pc:sldMkLst>
          <pc:docMk/>
          <pc:sldMk cId="3050863441" sldId="304"/>
        </pc:sldMkLst>
      </pc:sldChg>
      <pc:sldChg chg="modNotesTx">
        <pc:chgData name="朱慧明" userId="69d5de1b-1244-4d4c-b521-4de83ba5b23e" providerId="ADAL" clId="{647A1E96-F2E5-4BA2-8759-A4FDDDDAC79D}" dt="2022-04-15T06:03:45.222" v="29" actId="6549"/>
        <pc:sldMkLst>
          <pc:docMk/>
          <pc:sldMk cId="1318711963" sldId="305"/>
        </pc:sldMkLst>
      </pc:sldChg>
      <pc:sldChg chg="modNotesTx">
        <pc:chgData name="朱慧明" userId="69d5de1b-1244-4d4c-b521-4de83ba5b23e" providerId="ADAL" clId="{647A1E96-F2E5-4BA2-8759-A4FDDDDAC79D}" dt="2022-04-15T06:03:48.878" v="30" actId="6549"/>
        <pc:sldMkLst>
          <pc:docMk/>
          <pc:sldMk cId="2963721518" sldId="306"/>
        </pc:sldMkLst>
      </pc:sldChg>
      <pc:sldChg chg="modNotesTx">
        <pc:chgData name="朱慧明" userId="69d5de1b-1244-4d4c-b521-4de83ba5b23e" providerId="ADAL" clId="{647A1E96-F2E5-4BA2-8759-A4FDDDDAC79D}" dt="2022-04-15T06:04:03.148" v="32" actId="6549"/>
        <pc:sldMkLst>
          <pc:docMk/>
          <pc:sldMk cId="3755715277" sldId="308"/>
        </pc:sldMkLst>
      </pc:sldChg>
      <pc:sldChg chg="modNotesTx">
        <pc:chgData name="朱慧明" userId="69d5de1b-1244-4d4c-b521-4de83ba5b23e" providerId="ADAL" clId="{647A1E96-F2E5-4BA2-8759-A4FDDDDAC79D}" dt="2022-04-15T06:04:15.706" v="35" actId="6549"/>
        <pc:sldMkLst>
          <pc:docMk/>
          <pc:sldMk cId="2148246816" sldId="309"/>
        </pc:sldMkLst>
      </pc:sldChg>
      <pc:sldChg chg="modNotesTx">
        <pc:chgData name="朱慧明" userId="69d5de1b-1244-4d4c-b521-4de83ba5b23e" providerId="ADAL" clId="{647A1E96-F2E5-4BA2-8759-A4FDDDDAC79D}" dt="2022-04-15T06:04:22.850" v="37" actId="6549"/>
        <pc:sldMkLst>
          <pc:docMk/>
          <pc:sldMk cId="2615577819" sldId="310"/>
        </pc:sldMkLst>
      </pc:sldChg>
      <pc:sldChg chg="del modNotesTx">
        <pc:chgData name="朱慧明" userId="69d5de1b-1244-4d4c-b521-4de83ba5b23e" providerId="ADAL" clId="{647A1E96-F2E5-4BA2-8759-A4FDDDDAC79D}" dt="2022-04-15T06:06:51.516" v="46" actId="47"/>
        <pc:sldMkLst>
          <pc:docMk/>
          <pc:sldMk cId="134236844" sldId="336"/>
        </pc:sldMkLst>
      </pc:sldChg>
      <pc:sldChg chg="modNotesTx">
        <pc:chgData name="朱慧明" userId="69d5de1b-1244-4d4c-b521-4de83ba5b23e" providerId="ADAL" clId="{647A1E96-F2E5-4BA2-8759-A4FDDDDAC79D}" dt="2022-04-15T06:03:21.265" v="25" actId="6549"/>
        <pc:sldMkLst>
          <pc:docMk/>
          <pc:sldMk cId="1058595034" sldId="337"/>
        </pc:sldMkLst>
      </pc:sldChg>
      <pc:sldChg chg="modNotesTx">
        <pc:chgData name="朱慧明" userId="69d5de1b-1244-4d4c-b521-4de83ba5b23e" providerId="ADAL" clId="{647A1E96-F2E5-4BA2-8759-A4FDDDDAC79D}" dt="2022-04-15T06:03:25.119" v="26" actId="6549"/>
        <pc:sldMkLst>
          <pc:docMk/>
          <pc:sldMk cId="4171207913" sldId="338"/>
        </pc:sldMkLst>
      </pc:sldChg>
      <pc:sldChg chg="modNotesTx">
        <pc:chgData name="朱慧明" userId="69d5de1b-1244-4d4c-b521-4de83ba5b23e" providerId="ADAL" clId="{647A1E96-F2E5-4BA2-8759-A4FDDDDAC79D}" dt="2022-04-15T06:02:22.231" v="11" actId="6549"/>
        <pc:sldMkLst>
          <pc:docMk/>
          <pc:sldMk cId="1064681366" sldId="341"/>
        </pc:sldMkLst>
      </pc:sldChg>
      <pc:sldChg chg="modNotesTx">
        <pc:chgData name="朱慧明" userId="69d5de1b-1244-4d4c-b521-4de83ba5b23e" providerId="ADAL" clId="{647A1E96-F2E5-4BA2-8759-A4FDDDDAC79D}" dt="2022-04-15T06:03:54.241" v="31" actId="6549"/>
        <pc:sldMkLst>
          <pc:docMk/>
          <pc:sldMk cId="1932657764" sldId="343"/>
        </pc:sldMkLst>
      </pc:sldChg>
      <pc:sldChg chg="modNotesTx">
        <pc:chgData name="朱慧明" userId="69d5de1b-1244-4d4c-b521-4de83ba5b23e" providerId="ADAL" clId="{647A1E96-F2E5-4BA2-8759-A4FDDDDAC79D}" dt="2022-04-15T06:04:07.288" v="33" actId="6549"/>
        <pc:sldMkLst>
          <pc:docMk/>
          <pc:sldMk cId="708827153" sldId="347"/>
        </pc:sldMkLst>
      </pc:sldChg>
      <pc:sldChg chg="modNotesTx">
        <pc:chgData name="朱慧明" userId="69d5de1b-1244-4d4c-b521-4de83ba5b23e" providerId="ADAL" clId="{647A1E96-F2E5-4BA2-8759-A4FDDDDAC79D}" dt="2022-04-15T06:04:10.864" v="34" actId="6549"/>
        <pc:sldMkLst>
          <pc:docMk/>
          <pc:sldMk cId="1035818545" sldId="349"/>
        </pc:sldMkLst>
      </pc:sldChg>
      <pc:sldChg chg="del">
        <pc:chgData name="朱慧明" userId="69d5de1b-1244-4d4c-b521-4de83ba5b23e" providerId="ADAL" clId="{647A1E96-F2E5-4BA2-8759-A4FDDDDAC79D}" dt="2022-04-15T06:04:36.287" v="38" actId="47"/>
        <pc:sldMkLst>
          <pc:docMk/>
          <pc:sldMk cId="498294053" sldId="352"/>
        </pc:sldMkLst>
      </pc:sldChg>
      <pc:sldChg chg="del ord">
        <pc:chgData name="朱慧明" userId="69d5de1b-1244-4d4c-b521-4de83ba5b23e" providerId="ADAL" clId="{647A1E96-F2E5-4BA2-8759-A4FDDDDAC79D}" dt="2022-04-15T06:04:55.605" v="45" actId="47"/>
        <pc:sldMkLst>
          <pc:docMk/>
          <pc:sldMk cId="2573966686" sldId="353"/>
        </pc:sldMkLst>
      </pc:sldChg>
      <pc:sldChg chg="del">
        <pc:chgData name="朱慧明" userId="69d5de1b-1244-4d4c-b521-4de83ba5b23e" providerId="ADAL" clId="{647A1E96-F2E5-4BA2-8759-A4FDDDDAC79D}" dt="2022-04-15T06:04:40.036" v="39" actId="47"/>
        <pc:sldMkLst>
          <pc:docMk/>
          <pc:sldMk cId="2905622861" sldId="354"/>
        </pc:sldMkLst>
      </pc:sldChg>
      <pc:sldChg chg="del">
        <pc:chgData name="朱慧明" userId="69d5de1b-1244-4d4c-b521-4de83ba5b23e" providerId="ADAL" clId="{647A1E96-F2E5-4BA2-8759-A4FDDDDAC79D}" dt="2022-04-15T06:04:42.333" v="40" actId="47"/>
        <pc:sldMkLst>
          <pc:docMk/>
          <pc:sldMk cId="249892260" sldId="355"/>
        </pc:sldMkLst>
      </pc:sldChg>
      <pc:sldChg chg="del">
        <pc:chgData name="朱慧明" userId="69d5de1b-1244-4d4c-b521-4de83ba5b23e" providerId="ADAL" clId="{647A1E96-F2E5-4BA2-8759-A4FDDDDAC79D}" dt="2022-04-15T06:04:43.395" v="41" actId="47"/>
        <pc:sldMkLst>
          <pc:docMk/>
          <pc:sldMk cId="2458451402" sldId="356"/>
        </pc:sldMkLst>
      </pc:sldChg>
      <pc:sldChg chg="del">
        <pc:chgData name="朱慧明" userId="69d5de1b-1244-4d4c-b521-4de83ba5b23e" providerId="ADAL" clId="{647A1E96-F2E5-4BA2-8759-A4FDDDDAC79D}" dt="2022-04-15T06:04:44.627" v="42" actId="47"/>
        <pc:sldMkLst>
          <pc:docMk/>
          <pc:sldMk cId="178544032" sldId="357"/>
        </pc:sldMkLst>
      </pc:sldChg>
      <pc:sldChg chg="del">
        <pc:chgData name="朱慧明" userId="69d5de1b-1244-4d4c-b521-4de83ba5b23e" providerId="ADAL" clId="{647A1E96-F2E5-4BA2-8759-A4FDDDDAC79D}" dt="2022-04-15T06:04:47.324" v="43" actId="47"/>
        <pc:sldMkLst>
          <pc:docMk/>
          <pc:sldMk cId="4286798730" sldId="358"/>
        </pc:sldMkLst>
      </pc:sldChg>
      <pc:sldChg chg="del">
        <pc:chgData name="朱慧明" userId="69d5de1b-1244-4d4c-b521-4de83ba5b23e" providerId="ADAL" clId="{647A1E96-F2E5-4BA2-8759-A4FDDDDAC79D}" dt="2022-04-15T06:04:50.965" v="44" actId="47"/>
        <pc:sldMkLst>
          <pc:docMk/>
          <pc:sldMk cId="2169530196" sldId="35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0AC9648-DDC2-B10C-7459-A4055D788E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273661-2E2A-E2B0-1458-71543389D0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B67D3-C3B4-4C14-A2F8-B0F5CB93455D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1E3E6E5-4343-FEAD-193D-CDC7E16C55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9CB1AD7-4B16-4C45-4344-6479A3E3E1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287C1-C719-4977-BC36-348C450291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859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AA091-9DF4-47CE-A654-7E462ED7A5B6}" type="datetimeFigureOut">
              <a:rPr lang="zh-CN" altLang="en-US" smtClean="0"/>
              <a:t>2022/10/19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8C236-2E9D-4D06-9AB3-4FED7D1931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447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../slides/slide13.xml"/><Relationship Id="rId18" Type="http://schemas.openxmlformats.org/officeDocument/2006/relationships/slide" Target="../slides/slide18.xml"/><Relationship Id="rId3" Type="http://schemas.openxmlformats.org/officeDocument/2006/relationships/slide" Target="../slides/slide3.xml"/><Relationship Id="rId7" Type="http://schemas.openxmlformats.org/officeDocument/2006/relationships/slide" Target="../slides/slide7.xml"/><Relationship Id="rId12" Type="http://schemas.openxmlformats.org/officeDocument/2006/relationships/slide" Target="../slides/slide12.xml"/><Relationship Id="rId17" Type="http://schemas.openxmlformats.org/officeDocument/2006/relationships/slide" Target="../slides/slide17.xml"/><Relationship Id="rId2" Type="http://schemas.openxmlformats.org/officeDocument/2006/relationships/slide" Target="../slides/slide2.xml"/><Relationship Id="rId16" Type="http://schemas.openxmlformats.org/officeDocument/2006/relationships/slide" Target="../slides/slide16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6.xml"/><Relationship Id="rId11" Type="http://schemas.openxmlformats.org/officeDocument/2006/relationships/slide" Target="../slides/slide10.xml"/><Relationship Id="rId5" Type="http://schemas.openxmlformats.org/officeDocument/2006/relationships/slide" Target="../slides/slide5.xml"/><Relationship Id="rId15" Type="http://schemas.openxmlformats.org/officeDocument/2006/relationships/slide" Target="../slides/slide15.xml"/><Relationship Id="rId10" Type="http://schemas.openxmlformats.org/officeDocument/2006/relationships/slide" Target="../slides/slide9.xml"/><Relationship Id="rId4" Type="http://schemas.openxmlformats.org/officeDocument/2006/relationships/slide" Target="../slides/slide4.xml"/><Relationship Id="rId9" Type="http://schemas.openxmlformats.org/officeDocument/2006/relationships/slide" Target="../slides/slide8.xml"/><Relationship Id="rId14" Type="http://schemas.openxmlformats.org/officeDocument/2006/relationships/slide" Target="../slides/slide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09C36E-C45D-4917-BA1C-3EE235B4D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SG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04B8C9-8CCC-48C3-B7F7-BC05CA836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B626B6-7F89-463D-B173-1EE8F1973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4E2B-864E-4732-A313-93E307EBB82E}" type="datetimeFigureOut">
              <a:rPr lang="zh-SG" altLang="en-US" smtClean="0"/>
              <a:t>19/10/22</a:t>
            </a:fld>
            <a:endParaRPr lang="zh-SG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0B2EEA-FEAD-4FEC-B5B9-D7136BD15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EF9F97-3BF9-4A94-A7C4-9B5E3A10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B86D-834A-46F6-840E-34C1EAEC6DB1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30949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19">
            <a:hlinkClick r:id="rId2" action="ppaction://hlinksldjump" tooltip="第1题"/>
            <a:extLst>
              <a:ext uri="{FF2B5EF4-FFF2-40B4-BE49-F238E27FC236}">
                <a16:creationId xmlns:a16="http://schemas.microsoft.com/office/drawing/2014/main" id="{0131B38F-12E6-4ACF-9E0F-2DC2ECB571AA}"/>
              </a:ext>
            </a:extLst>
          </p:cNvPr>
          <p:cNvSpPr>
            <a:spLocks noChangeAspect="1"/>
          </p:cNvSpPr>
          <p:nvPr userDrawn="1"/>
        </p:nvSpPr>
        <p:spPr>
          <a:xfrm>
            <a:off x="1427366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1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: 圆角 20">
            <a:hlinkClick r:id="rId3" action="ppaction://hlinksldjump" tooltip="第2题"/>
            <a:extLst>
              <a:ext uri="{FF2B5EF4-FFF2-40B4-BE49-F238E27FC236}">
                <a16:creationId xmlns:a16="http://schemas.microsoft.com/office/drawing/2014/main" id="{1959709E-1948-49CE-AC56-0470FB3DE53E}"/>
              </a:ext>
            </a:extLst>
          </p:cNvPr>
          <p:cNvSpPr>
            <a:spLocks noChangeAspect="1"/>
          </p:cNvSpPr>
          <p:nvPr userDrawn="1"/>
        </p:nvSpPr>
        <p:spPr>
          <a:xfrm>
            <a:off x="2067462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2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: 圆角 21">
            <a:hlinkClick r:id="rId4" action="ppaction://hlinksldjump" tooltip="第3题"/>
            <a:extLst>
              <a:ext uri="{FF2B5EF4-FFF2-40B4-BE49-F238E27FC236}">
                <a16:creationId xmlns:a16="http://schemas.microsoft.com/office/drawing/2014/main" id="{76DD08CC-F703-4C35-B1A1-2B6BB7D4340C}"/>
              </a:ext>
            </a:extLst>
          </p:cNvPr>
          <p:cNvSpPr>
            <a:spLocks noChangeAspect="1"/>
          </p:cNvSpPr>
          <p:nvPr userDrawn="1"/>
        </p:nvSpPr>
        <p:spPr>
          <a:xfrm>
            <a:off x="2707558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3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: 圆角 22">
            <a:hlinkClick r:id="rId5" action="ppaction://hlinksldjump" tooltip="第4题"/>
            <a:extLst>
              <a:ext uri="{FF2B5EF4-FFF2-40B4-BE49-F238E27FC236}">
                <a16:creationId xmlns:a16="http://schemas.microsoft.com/office/drawing/2014/main" id="{69105D45-FD8C-401C-AAEB-B3C8D595CE6C}"/>
              </a:ext>
            </a:extLst>
          </p:cNvPr>
          <p:cNvSpPr>
            <a:spLocks noChangeAspect="1"/>
          </p:cNvSpPr>
          <p:nvPr userDrawn="1"/>
        </p:nvSpPr>
        <p:spPr>
          <a:xfrm>
            <a:off x="3347654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4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: 圆角 36">
            <a:hlinkClick r:id="rId6" action="ppaction://hlinksldjump" tooltip="第5题"/>
            <a:extLst>
              <a:ext uri="{FF2B5EF4-FFF2-40B4-BE49-F238E27FC236}">
                <a16:creationId xmlns:a16="http://schemas.microsoft.com/office/drawing/2014/main" id="{51AE52DD-C3A4-4125-B71D-72A6E2974E43}"/>
              </a:ext>
            </a:extLst>
          </p:cNvPr>
          <p:cNvSpPr>
            <a:spLocks noChangeAspect="1"/>
          </p:cNvSpPr>
          <p:nvPr userDrawn="1"/>
        </p:nvSpPr>
        <p:spPr>
          <a:xfrm>
            <a:off x="3987750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5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37">
            <a:hlinkClick r:id="rId7" action="ppaction://hlinksldjump"/>
            <a:extLst>
              <a:ext uri="{FF2B5EF4-FFF2-40B4-BE49-F238E27FC236}">
                <a16:creationId xmlns:a16="http://schemas.microsoft.com/office/drawing/2014/main" id="{349A3D76-B055-4AE4-BC37-65BD45EAF176}"/>
              </a:ext>
            </a:extLst>
          </p:cNvPr>
          <p:cNvSpPr>
            <a:spLocks noChangeAspect="1"/>
          </p:cNvSpPr>
          <p:nvPr userDrawn="1"/>
        </p:nvSpPr>
        <p:spPr>
          <a:xfrm>
            <a:off x="4627846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6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hlinkClick r:id="rId3" action="ppaction://hlinksldjump" tooltip="单击返回目录"/>
            <a:extLst>
              <a:ext uri="{FF2B5EF4-FFF2-40B4-BE49-F238E27FC236}">
                <a16:creationId xmlns:a16="http://schemas.microsoft.com/office/drawing/2014/main" id="{4793CD01-B8B5-4EBE-9876-BFED9A936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15616" t="14435" b="24714"/>
          <a:stretch/>
        </p:blipFill>
        <p:spPr>
          <a:xfrm>
            <a:off x="35307" y="6273804"/>
            <a:ext cx="1322136" cy="523084"/>
          </a:xfrm>
          <a:prstGeom prst="rect">
            <a:avLst/>
          </a:prstGeom>
        </p:spPr>
      </p:pic>
      <p:sp>
        <p:nvSpPr>
          <p:cNvPr id="10" name="矩形: 圆角 19">
            <a:hlinkClick r:id="rId9" action="ppaction://hlinksldjump" tooltip="第1题"/>
            <a:extLst>
              <a:ext uri="{FF2B5EF4-FFF2-40B4-BE49-F238E27FC236}">
                <a16:creationId xmlns:a16="http://schemas.microsoft.com/office/drawing/2014/main" id="{0131B38F-12E6-4ACF-9E0F-2DC2ECB571AA}"/>
              </a:ext>
            </a:extLst>
          </p:cNvPr>
          <p:cNvSpPr>
            <a:spLocks noChangeAspect="1"/>
          </p:cNvSpPr>
          <p:nvPr userDrawn="1"/>
        </p:nvSpPr>
        <p:spPr>
          <a:xfrm>
            <a:off x="5267942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7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: 圆角 20">
            <a:hlinkClick r:id="rId10" action="ppaction://hlinksldjump" tooltip="第2题"/>
            <a:extLst>
              <a:ext uri="{FF2B5EF4-FFF2-40B4-BE49-F238E27FC236}">
                <a16:creationId xmlns:a16="http://schemas.microsoft.com/office/drawing/2014/main" id="{1959709E-1948-49CE-AC56-0470FB3DE53E}"/>
              </a:ext>
            </a:extLst>
          </p:cNvPr>
          <p:cNvSpPr>
            <a:spLocks noChangeAspect="1"/>
          </p:cNvSpPr>
          <p:nvPr userDrawn="1"/>
        </p:nvSpPr>
        <p:spPr>
          <a:xfrm>
            <a:off x="5908038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8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: 圆角 21">
            <a:hlinkClick r:id="rId11" action="ppaction://hlinksldjump" tooltip="第3题"/>
            <a:extLst>
              <a:ext uri="{FF2B5EF4-FFF2-40B4-BE49-F238E27FC236}">
                <a16:creationId xmlns:a16="http://schemas.microsoft.com/office/drawing/2014/main" id="{76DD08CC-F703-4C35-B1A1-2B6BB7D4340C}"/>
              </a:ext>
            </a:extLst>
          </p:cNvPr>
          <p:cNvSpPr>
            <a:spLocks noChangeAspect="1"/>
          </p:cNvSpPr>
          <p:nvPr userDrawn="1"/>
        </p:nvSpPr>
        <p:spPr>
          <a:xfrm>
            <a:off x="6548134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9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: 圆角 22">
            <a:hlinkClick r:id="rId12" action="ppaction://hlinksldjump" tooltip="第4题"/>
            <a:extLst>
              <a:ext uri="{FF2B5EF4-FFF2-40B4-BE49-F238E27FC236}">
                <a16:creationId xmlns:a16="http://schemas.microsoft.com/office/drawing/2014/main" id="{69105D45-FD8C-401C-AAEB-B3C8D595CE6C}"/>
              </a:ext>
            </a:extLst>
          </p:cNvPr>
          <p:cNvSpPr>
            <a:spLocks noChangeAspect="1"/>
          </p:cNvSpPr>
          <p:nvPr userDrawn="1"/>
        </p:nvSpPr>
        <p:spPr>
          <a:xfrm>
            <a:off x="7188230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10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: 圆角 36">
            <a:hlinkClick r:id="rId13" action="ppaction://hlinksldjump" tooltip="第5题"/>
            <a:extLst>
              <a:ext uri="{FF2B5EF4-FFF2-40B4-BE49-F238E27FC236}">
                <a16:creationId xmlns:a16="http://schemas.microsoft.com/office/drawing/2014/main" id="{51AE52DD-C3A4-4125-B71D-72A6E2974E43}"/>
              </a:ext>
            </a:extLst>
          </p:cNvPr>
          <p:cNvSpPr>
            <a:spLocks noChangeAspect="1"/>
          </p:cNvSpPr>
          <p:nvPr userDrawn="1"/>
        </p:nvSpPr>
        <p:spPr>
          <a:xfrm>
            <a:off x="7828326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11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: 圆角 37">
            <a:hlinkClick r:id="rId14" action="ppaction://hlinksldjump"/>
            <a:extLst>
              <a:ext uri="{FF2B5EF4-FFF2-40B4-BE49-F238E27FC236}">
                <a16:creationId xmlns:a16="http://schemas.microsoft.com/office/drawing/2014/main" id="{349A3D76-B055-4AE4-BC37-65BD45EAF176}"/>
              </a:ext>
            </a:extLst>
          </p:cNvPr>
          <p:cNvSpPr>
            <a:spLocks noChangeAspect="1"/>
          </p:cNvSpPr>
          <p:nvPr userDrawn="1"/>
        </p:nvSpPr>
        <p:spPr>
          <a:xfrm>
            <a:off x="8468422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12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: 圆角 19">
            <a:hlinkClick r:id="rId15" action="ppaction://hlinksldjump" tooltip="第1题"/>
            <a:extLst>
              <a:ext uri="{FF2B5EF4-FFF2-40B4-BE49-F238E27FC236}">
                <a16:creationId xmlns:a16="http://schemas.microsoft.com/office/drawing/2014/main" id="{0131B38F-12E6-4ACF-9E0F-2DC2ECB571AA}"/>
              </a:ext>
            </a:extLst>
          </p:cNvPr>
          <p:cNvSpPr>
            <a:spLocks noChangeAspect="1"/>
          </p:cNvSpPr>
          <p:nvPr userDrawn="1"/>
        </p:nvSpPr>
        <p:spPr>
          <a:xfrm>
            <a:off x="9108518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13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矩形: 圆角 20">
            <a:hlinkClick r:id="rId16" action="ppaction://hlinksldjump" tooltip="第2题"/>
            <a:extLst>
              <a:ext uri="{FF2B5EF4-FFF2-40B4-BE49-F238E27FC236}">
                <a16:creationId xmlns:a16="http://schemas.microsoft.com/office/drawing/2014/main" id="{1959709E-1948-49CE-AC56-0470FB3DE53E}"/>
              </a:ext>
            </a:extLst>
          </p:cNvPr>
          <p:cNvSpPr>
            <a:spLocks noChangeAspect="1"/>
          </p:cNvSpPr>
          <p:nvPr userDrawn="1"/>
        </p:nvSpPr>
        <p:spPr>
          <a:xfrm>
            <a:off x="9748614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14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矩形: 圆角 21">
            <a:hlinkClick r:id="rId17" action="ppaction://hlinksldjump" tooltip="第3题"/>
            <a:extLst>
              <a:ext uri="{FF2B5EF4-FFF2-40B4-BE49-F238E27FC236}">
                <a16:creationId xmlns:a16="http://schemas.microsoft.com/office/drawing/2014/main" id="{76DD08CC-F703-4C35-B1A1-2B6BB7D4340C}"/>
              </a:ext>
            </a:extLst>
          </p:cNvPr>
          <p:cNvSpPr>
            <a:spLocks noChangeAspect="1"/>
          </p:cNvSpPr>
          <p:nvPr userDrawn="1"/>
        </p:nvSpPr>
        <p:spPr>
          <a:xfrm>
            <a:off x="10388710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15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矩形: 圆角 21">
            <a:hlinkClick r:id="rId18" action="ppaction://hlinksldjump" tooltip="第3题"/>
            <a:extLst>
              <a:ext uri="{FF2B5EF4-FFF2-40B4-BE49-F238E27FC236}">
                <a16:creationId xmlns:a16="http://schemas.microsoft.com/office/drawing/2014/main" id="{76DD08CC-F703-4C35-B1A1-2B6BB7D4340C}"/>
              </a:ext>
            </a:extLst>
          </p:cNvPr>
          <p:cNvSpPr>
            <a:spLocks noChangeAspect="1"/>
          </p:cNvSpPr>
          <p:nvPr userDrawn="1"/>
        </p:nvSpPr>
        <p:spPr>
          <a:xfrm>
            <a:off x="11028806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16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6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slide" Target="../slides/slid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hlinkClick r:id="rId4" action="ppaction://hlinksldjump" tooltip="回首页"/>
            <a:extLst>
              <a:ext uri="{FF2B5EF4-FFF2-40B4-BE49-F238E27FC236}">
                <a16:creationId xmlns:a16="http://schemas.microsoft.com/office/drawing/2014/main" id="{50DB56F0-1F31-4164-A4CC-E5EB5AA0607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342166" y="56421"/>
            <a:ext cx="764215" cy="30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7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331CC0B-7D35-B235-6F41-37563A7839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A4AA857-8541-6A17-AF10-71810221A4B4}"/>
              </a:ext>
            </a:extLst>
          </p:cNvPr>
          <p:cNvSpPr txBox="1"/>
          <p:nvPr/>
        </p:nvSpPr>
        <p:spPr>
          <a:xfrm>
            <a:off x="6164961" y="1666709"/>
            <a:ext cx="56541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第一章 </a:t>
            </a:r>
            <a:endParaRPr lang="en-US" altLang="zh-CN" sz="4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4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直角三角形的边角关系</a:t>
            </a:r>
            <a:endParaRPr lang="en-US" altLang="zh-CN" sz="4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endParaRPr lang="en-US" altLang="zh-CN" sz="4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4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4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4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 </a:t>
            </a:r>
            <a:endParaRPr lang="en-US" altLang="zh-CN" sz="4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30°</a:t>
            </a:r>
            <a:r>
              <a:rPr lang="zh-CN" altLang="zh-CN" sz="4000" b="1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4000" b="1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45°</a:t>
            </a:r>
            <a:r>
              <a:rPr lang="zh-CN" altLang="zh-CN" sz="4000" b="1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4000" b="1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60°</a:t>
            </a:r>
            <a:r>
              <a:rPr lang="zh-CN" altLang="zh-CN" sz="4000" b="1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角的三角函数值</a:t>
            </a:r>
            <a:endParaRPr lang="zh-CN" altLang="en-US" sz="4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hlinkClick r:id="rId2" action="ppaction://hlinksldjump"/>
            <a:extLst>
              <a:ext uri="{FF2B5EF4-FFF2-40B4-BE49-F238E27FC236}">
                <a16:creationId xmlns:a16="http://schemas.microsoft.com/office/drawing/2014/main" id="{50DB56F0-1F31-4164-A4CC-E5EB5AA06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166" y="56421"/>
            <a:ext cx="764215" cy="300534"/>
          </a:xfrm>
          <a:prstGeom prst="rect">
            <a:avLst/>
          </a:prstGeom>
        </p:spPr>
      </p:pic>
      <p:pic>
        <p:nvPicPr>
          <p:cNvPr id="5" name="图片 4" descr="图片包含 文本&#10;&#10;描述已自动生成">
            <a:extLst>
              <a:ext uri="{FF2B5EF4-FFF2-40B4-BE49-F238E27FC236}">
                <a16:creationId xmlns:a16="http://schemas.microsoft.com/office/drawing/2014/main" id="{ED555CE4-3871-D8FF-938E-436B7A39E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524" y="206688"/>
            <a:ext cx="4775577" cy="635032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844897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E4612FB-D329-81C9-4D50-8AB5323BABCF}"/>
                  </a:ext>
                </a:extLst>
              </p:cNvPr>
              <p:cNvSpPr txBox="1"/>
              <p:nvPr/>
            </p:nvSpPr>
            <p:spPr>
              <a:xfrm>
                <a:off x="1730265" y="260562"/>
                <a:ext cx="8794532" cy="3587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buClr>
                    <a:srgbClr val="000000"/>
                  </a:buClr>
                  <a:buSzPts val="1050"/>
                </a:pP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9.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计算：</a:t>
                </a:r>
                <a:endParaRPr lang="zh-CN" altLang="zh-CN" sz="3200" kern="10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(1)3tan30°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2tan45°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2sin60°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4cos60°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；</a:t>
                </a:r>
                <a:endParaRPr lang="en-US" altLang="zh-CN" sz="3200" kern="1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endParaRPr lang="en-US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endParaRPr lang="en-US" altLang="zh-CN" sz="3200" kern="10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endParaRPr lang="en-US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endParaRPr lang="en-US" altLang="zh-CN" sz="3200" kern="10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(2)sin</a:t>
                </a:r>
                <a:r>
                  <a:rPr lang="en-US" altLang="zh-CN" sz="3200" kern="100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30°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3200" kern="100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45°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sin60°•tan45°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；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E4612FB-D329-81C9-4D50-8AB5323BA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265" y="260562"/>
                <a:ext cx="8794532" cy="3587457"/>
              </a:xfrm>
              <a:prstGeom prst="rect">
                <a:avLst/>
              </a:prstGeom>
              <a:blipFill>
                <a:blip r:embed="rId2"/>
                <a:stretch>
                  <a:fillRect l="-1732" t="-2827" b="-4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498465D-23DB-4A96-170F-054DB1417669}"/>
                  </a:ext>
                </a:extLst>
              </p:cNvPr>
              <p:cNvSpPr txBox="1"/>
              <p:nvPr/>
            </p:nvSpPr>
            <p:spPr>
              <a:xfrm>
                <a:off x="2003534" y="1395741"/>
                <a:ext cx="7827580" cy="4799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33350" indent="133350" algn="just" latinLnBrk="1"/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解：原式＝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3200" i="1" kern="100">
                                <a:solidFill>
                                  <a:srgbClr val="D83FD9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200" kern="100">
                                <a:solidFill>
                                  <a:srgbClr val="D83FD9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3200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2×1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3200" i="1" kern="100">
                                <a:solidFill>
                                  <a:srgbClr val="D83FD9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200" kern="100">
                                <a:solidFill>
                                  <a:srgbClr val="D83FD9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3200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66750" indent="63500" algn="just" latinLnBrk="1"/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3200" i="1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3200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3200" i="1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3200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66750" indent="63500" algn="just" latinLnBrk="1"/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zh-CN" sz="3200" kern="100">
                        <a:solidFill>
                          <a:srgbClr val="D83FD9"/>
                        </a:solidFill>
                        <a:effectLst/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zh-CN" altLang="zh-CN" sz="3200" i="1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3200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；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endParaRPr lang="en-US" altLang="zh-CN" sz="3200" kern="100">
                  <a:solidFill>
                    <a:srgbClr val="D83FD9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解：原式＝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3200" kern="100" baseline="300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3200" i="1" kern="100">
                                <a:solidFill>
                                  <a:srgbClr val="D83FD9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200" kern="100">
                                <a:solidFill>
                                  <a:srgbClr val="D83FD9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sz="3200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3200" kern="100" baseline="300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3200" i="1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3200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 sz="3200" kern="100">
                        <a:solidFill>
                          <a:srgbClr val="D83FD9"/>
                        </a:solidFill>
                        <a:effectLst/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zh-CN" altLang="zh-CN" sz="3200" i="1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3200" i="1" kern="100">
                                <a:solidFill>
                                  <a:srgbClr val="D83FD9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200" kern="100">
                                <a:solidFill>
                                  <a:srgbClr val="D83FD9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3200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×1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66750" indent="63500" algn="just" latinLnBrk="1"/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zh-CN" altLang="zh-CN" sz="3200" kern="100">
                        <a:solidFill>
                          <a:srgbClr val="D83FD9"/>
                        </a:solidFill>
                        <a:effectLst/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＋</m:t>
                    </m:r>
                    <m:f>
                      <m:fPr>
                        <m:ctrlPr>
                          <a:rPr lang="zh-CN" altLang="zh-CN" sz="3200" i="1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zh-CN" altLang="zh-CN" sz="3200" kern="100">
                        <a:solidFill>
                          <a:srgbClr val="D83FD9"/>
                        </a:solidFill>
                        <a:effectLst/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＋</m:t>
                    </m:r>
                    <m:f>
                      <m:fPr>
                        <m:ctrlPr>
                          <a:rPr lang="zh-CN" altLang="zh-CN" sz="3200" i="1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3200" i="1" kern="100">
                                <a:solidFill>
                                  <a:srgbClr val="D83FD9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200" kern="100">
                                <a:solidFill>
                                  <a:srgbClr val="D83FD9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altLang="zh-CN" sz="3200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66750" indent="63500" algn="just" latinLnBrk="1"/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3200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zh-CN" altLang="zh-CN" sz="3200" kern="100">
                        <a:solidFill>
                          <a:srgbClr val="D83FD9"/>
                        </a:solidFill>
                        <a:effectLst/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＋</m:t>
                    </m:r>
                    <m:f>
                      <m:fPr>
                        <m:ctrlPr>
                          <a:rPr lang="zh-CN" altLang="zh-CN" sz="3200" i="1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3200" i="1" kern="100">
                                <a:solidFill>
                                  <a:srgbClr val="D83FD9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200" kern="100">
                                <a:solidFill>
                                  <a:srgbClr val="D83FD9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altLang="zh-CN" sz="3200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；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498465D-23DB-4A96-170F-054DB1417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534" y="1395741"/>
                <a:ext cx="7827580" cy="4799455"/>
              </a:xfrm>
              <a:prstGeom prst="rect">
                <a:avLst/>
              </a:prstGeom>
              <a:blipFill>
                <a:blip r:embed="rId3"/>
                <a:stretch>
                  <a:fillRect b="-2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361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36DD80E-819D-4851-8CD7-4E16011085A9}"/>
                  </a:ext>
                </a:extLst>
              </p:cNvPr>
              <p:cNvSpPr txBox="1"/>
              <p:nvPr/>
            </p:nvSpPr>
            <p:spPr>
              <a:xfrm>
                <a:off x="3176752" y="1647514"/>
                <a:ext cx="6839606" cy="632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(3)</a:t>
                </a:r>
                <a:r>
                  <a:rPr lang="en-US" altLang="zh-CN" sz="3200" i="1"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3200" i="1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12</m:t>
                        </m:r>
                      </m:e>
                    </m:rad>
                  </m:oMath>
                </a14:m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4sin60°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(tan30°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1)</a:t>
                </a:r>
                <a:r>
                  <a:rPr lang="en-US" altLang="zh-CN" sz="3200" baseline="300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0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zh-CN" altLang="zh-CN" sz="3200">
                    <a:effectLst/>
                  </a:rPr>
                  <a:t> </a:t>
                </a:r>
                <a:endParaRPr lang="zh-CN" altLang="en-US" sz="320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36DD80E-819D-4851-8CD7-4E1601108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752" y="1647514"/>
                <a:ext cx="6839606" cy="632802"/>
              </a:xfrm>
              <a:prstGeom prst="rect">
                <a:avLst/>
              </a:prstGeom>
              <a:blipFill>
                <a:blip r:embed="rId2"/>
                <a:stretch>
                  <a:fillRect l="-2226" t="-9804" b="-274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E985492-6D05-5669-7C00-972288900DBD}"/>
                  </a:ext>
                </a:extLst>
              </p:cNvPr>
              <p:cNvSpPr txBox="1"/>
              <p:nvPr/>
            </p:nvSpPr>
            <p:spPr>
              <a:xfrm>
                <a:off x="3292365" y="3303425"/>
                <a:ext cx="6185338" cy="1907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33350" indent="133350" algn="just" latinLnBrk="1"/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解：原式＝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3200" i="1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3200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3200" i="1" kern="100">
                                <a:solidFill>
                                  <a:srgbClr val="D83FD9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200" kern="100">
                                <a:solidFill>
                                  <a:srgbClr val="D83FD9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3200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66750" indent="63500" algn="just" latinLnBrk="1"/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3200" i="1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3200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3200" i="1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3200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endParaRPr lang="en-US" altLang="zh-CN" sz="3200" kern="1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66750" indent="63500" algn="just" latinLnBrk="1"/>
                <a:r>
                  <a:rPr lang="zh-CN" altLang="zh-CN" sz="32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1</a:t>
                </a:r>
                <a:r>
                  <a:rPr lang="zh-CN" altLang="zh-CN" sz="32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zh-CN" altLang="zh-CN" sz="3200">
                    <a:effectLst/>
                  </a:rPr>
                  <a:t> </a:t>
                </a:r>
                <a:endParaRPr lang="zh-CN" altLang="en-US" sz="320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E985492-6D05-5669-7C00-972288900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365" y="3303425"/>
                <a:ext cx="6185338" cy="1907061"/>
              </a:xfrm>
              <a:prstGeom prst="rect">
                <a:avLst/>
              </a:prstGeom>
              <a:blipFill>
                <a:blip r:embed="rId3"/>
                <a:stretch>
                  <a:fillRect b="-8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11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50C2346-5B75-09AA-867A-3E8ED3AABA89}"/>
                  </a:ext>
                </a:extLst>
              </p:cNvPr>
              <p:cNvSpPr txBox="1"/>
              <p:nvPr/>
            </p:nvSpPr>
            <p:spPr>
              <a:xfrm>
                <a:off x="1232336" y="2251209"/>
                <a:ext cx="9877097" cy="2355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buClr>
                    <a:srgbClr val="000000"/>
                  </a:buClr>
                  <a:buSzPts val="1050"/>
                </a:pP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10.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若一个三角形三个内角度数的比为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1:2:3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，那么这个三角形最小角的正切值为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200" kern="100">
                    <a:solidFill>
                      <a:srgbClr val="FFFFFF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%////%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zh-CN" sz="3200" kern="10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3200">
                  <a:effectLst/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pPr lvl="1"/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A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i="1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i="1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	 			B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i="1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i="1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				C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32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200" i="1"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3200" i="1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				D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32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200" i="1"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3200" i="1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3200">
                    <a:effectLst/>
                  </a:rPr>
                  <a:t> </a:t>
                </a:r>
                <a:endParaRPr lang="zh-CN" altLang="en-US" sz="320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50C2346-5B75-09AA-867A-3E8ED3AAB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336" y="2251209"/>
                <a:ext cx="9877097" cy="2355581"/>
              </a:xfrm>
              <a:prstGeom prst="rect">
                <a:avLst/>
              </a:prstGeom>
              <a:blipFill>
                <a:blip r:embed="rId2"/>
                <a:stretch>
                  <a:fillRect l="-1540" t="-4839" r="-1540" b="-2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C0B05C7A-196E-D962-C39F-915B460972BA}"/>
              </a:ext>
            </a:extLst>
          </p:cNvPr>
          <p:cNvSpPr txBox="1"/>
          <p:nvPr/>
        </p:nvSpPr>
        <p:spPr>
          <a:xfrm>
            <a:off x="6245773" y="2802184"/>
            <a:ext cx="4388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FD9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63449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912ABF2-369D-7371-0DCC-37656BF8F178}"/>
                  </a:ext>
                </a:extLst>
              </p:cNvPr>
              <p:cNvSpPr txBox="1"/>
              <p:nvPr/>
            </p:nvSpPr>
            <p:spPr>
              <a:xfrm>
                <a:off x="2136227" y="1402508"/>
                <a:ext cx="8132380" cy="3746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buClr>
                    <a:srgbClr val="000000"/>
                  </a:buClr>
                  <a:buSzPts val="1050"/>
                </a:pP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11.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为锐角，</a:t>
                </a:r>
                <a:endParaRPr lang="zh-CN" altLang="zh-CN" sz="3200" kern="10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endParaRPr lang="en-US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cos40°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，则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u="sng" kern="100">
                    <a:solidFill>
                      <a:srgbClr val="FFFFFF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%////%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°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endParaRPr lang="en-US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2sin30°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，则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u="sng" kern="100">
                    <a:solidFill>
                      <a:srgbClr val="FFFFFF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%////%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°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endParaRPr lang="en-US" altLang="zh-CN" sz="3200" kern="1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endParaRPr lang="en-US" altLang="zh-CN" sz="3200">
                  <a:effectLst/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pPr marL="133350" indent="133350" algn="just" latinLnBrk="1"/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(3)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tan</a:t>
                </a:r>
                <a:r>
                  <a:rPr lang="en-US" altLang="zh-CN" sz="32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α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i="1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3200" i="1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，则</a:t>
                </a:r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sin</a:t>
                </a:r>
                <a:r>
                  <a:rPr lang="en-US" altLang="zh-CN" sz="32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α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u="sng">
                    <a:solidFill>
                      <a:srgbClr val="FFFFFF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%////%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zh-CN" altLang="zh-CN" sz="3200">
                    <a:effectLst/>
                  </a:rPr>
                  <a:t> </a:t>
                </a:r>
                <a:endParaRPr lang="zh-CN" altLang="en-US" sz="320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912ABF2-369D-7371-0DCC-37656BF8F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227" y="1402508"/>
                <a:ext cx="8132380" cy="3746475"/>
              </a:xfrm>
              <a:prstGeom prst="rect">
                <a:avLst/>
              </a:prstGeom>
              <a:blipFill>
                <a:blip r:embed="rId2"/>
                <a:stretch>
                  <a:fillRect l="-1872" t="-2703" b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0FB1CEF9-D352-09CB-0A3D-2EA952730F47}"/>
              </a:ext>
            </a:extLst>
          </p:cNvPr>
          <p:cNvSpPr txBox="1"/>
          <p:nvPr/>
        </p:nvSpPr>
        <p:spPr>
          <a:xfrm>
            <a:off x="7549055" y="2400879"/>
            <a:ext cx="638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kern="100">
                <a:solidFill>
                  <a:srgbClr val="D83FD9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</a:t>
            </a:r>
            <a:endParaRPr lang="zh-CN" altLang="en-US" sz="320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E7B6949-951F-96B8-08E1-2A07764435B0}"/>
              </a:ext>
            </a:extLst>
          </p:cNvPr>
          <p:cNvSpPr txBox="1"/>
          <p:nvPr/>
        </p:nvSpPr>
        <p:spPr>
          <a:xfrm>
            <a:off x="7685690" y="3367829"/>
            <a:ext cx="638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kern="100">
                <a:solidFill>
                  <a:srgbClr val="D83FD9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45</a:t>
            </a:r>
            <a:endParaRPr lang="zh-CN" altLang="en-US" sz="32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86DA4A4-4AEB-9D27-A00A-BDC6B00FE8E7}"/>
                  </a:ext>
                </a:extLst>
              </p:cNvPr>
              <p:cNvSpPr txBox="1"/>
              <p:nvPr/>
            </p:nvSpPr>
            <p:spPr>
              <a:xfrm>
                <a:off x="6844862" y="4030699"/>
                <a:ext cx="638503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solidFill>
                                <a:srgbClr val="D83FD9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>
                              <a:solidFill>
                                <a:srgbClr val="D83FD9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CN" sz="2800">
                              <a:solidFill>
                                <a:srgbClr val="D83FD9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80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86DA4A4-4AEB-9D27-A00A-BDC6B00FE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862" y="4030699"/>
                <a:ext cx="638503" cy="901785"/>
              </a:xfrm>
              <a:prstGeom prst="rect">
                <a:avLst/>
              </a:prstGeom>
              <a:blipFill>
                <a:blip r:embed="rId3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08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68475C5-A253-6001-A473-B0A43A5F6535}"/>
                  </a:ext>
                </a:extLst>
              </p:cNvPr>
              <p:cNvSpPr txBox="1"/>
              <p:nvPr/>
            </p:nvSpPr>
            <p:spPr>
              <a:xfrm>
                <a:off x="822434" y="2551965"/>
                <a:ext cx="10812517" cy="877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12.</a:t>
                </a:r>
                <a:r>
                  <a:rPr lang="zh-CN" altLang="zh-CN" sz="3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320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sz="32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ABC</a:t>
                </a:r>
                <a:r>
                  <a:rPr lang="zh-CN" altLang="zh-CN" sz="3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中，若</a:t>
                </a:r>
                <a:r>
                  <a:rPr lang="en-US" altLang="zh-CN" sz="3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sin</a:t>
                </a:r>
                <a:r>
                  <a:rPr lang="en-US" altLang="zh-CN" sz="32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A</a:t>
                </a:r>
                <a:r>
                  <a:rPr lang="zh-CN" altLang="zh-CN" sz="3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32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200" i="1"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sz="3200" i="1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3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320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∠</a:t>
                </a:r>
                <a:r>
                  <a:rPr lang="en-US" altLang="zh-CN" sz="32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B</a:t>
                </a:r>
                <a:r>
                  <a:rPr lang="zh-CN" altLang="zh-CN" sz="3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75°</a:t>
                </a:r>
                <a:r>
                  <a:rPr lang="zh-CN" altLang="zh-CN" sz="3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，则</a:t>
                </a:r>
                <a:r>
                  <a:rPr lang="en-US" altLang="zh-CN" sz="3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tan</a:t>
                </a:r>
                <a:r>
                  <a:rPr lang="en-US" altLang="zh-CN" sz="32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C</a:t>
                </a:r>
                <a:r>
                  <a:rPr lang="zh-CN" altLang="zh-CN" sz="3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u="sng">
                    <a:solidFill>
                      <a:srgbClr val="FFFFFF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%////%</a:t>
                </a:r>
                <a:r>
                  <a:rPr lang="zh-CN" altLang="zh-CN" sz="3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zh-CN" altLang="zh-CN" sz="3200">
                    <a:effectLst/>
                  </a:rPr>
                  <a:t> </a:t>
                </a:r>
                <a:endParaRPr lang="zh-CN" altLang="en-US" sz="320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68475C5-A253-6001-A473-B0A43A5F6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34" y="2551965"/>
                <a:ext cx="10812517" cy="877035"/>
              </a:xfrm>
              <a:prstGeom prst="rect">
                <a:avLst/>
              </a:prstGeom>
              <a:blipFill>
                <a:blip r:embed="rId2"/>
                <a:stretch>
                  <a:fillRect l="-1407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E3E9E1A-3DFA-3DBA-6D39-DF04294D2811}"/>
                  </a:ext>
                </a:extLst>
              </p:cNvPr>
              <p:cNvSpPr txBox="1"/>
              <p:nvPr/>
            </p:nvSpPr>
            <p:spPr>
              <a:xfrm>
                <a:off x="9999279" y="2669048"/>
                <a:ext cx="826376" cy="642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zh-CN" sz="3200" i="1">
                              <a:solidFill>
                                <a:srgbClr val="D83FD9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3200">
                              <a:solidFill>
                                <a:srgbClr val="D83FD9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zh-CN" altLang="en-US" sz="320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E3E9E1A-3DFA-3DBA-6D39-DF04294D2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9279" y="2669048"/>
                <a:ext cx="826376" cy="6428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9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48B1EFF-9459-9AD5-3E57-1B497F598FE5}"/>
              </a:ext>
            </a:extLst>
          </p:cNvPr>
          <p:cNvSpPr txBox="1"/>
          <p:nvPr/>
        </p:nvSpPr>
        <p:spPr>
          <a:xfrm>
            <a:off x="1810406" y="475621"/>
            <a:ext cx="88681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13.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如图，</a:t>
            </a:r>
            <a:r>
              <a:rPr lang="en-US" altLang="zh-CN" sz="320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△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ABC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是一仓库的屋顶的横截面，若</a:t>
            </a:r>
            <a:r>
              <a:rPr lang="en-US" altLang="zh-CN" sz="320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∠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30°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∠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45°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AC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，求线段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AB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的长</a:t>
            </a:r>
            <a:endParaRPr lang="zh-CN" altLang="en-US" sz="3200"/>
          </a:p>
        </p:txBody>
      </p:sp>
      <p:pic>
        <p:nvPicPr>
          <p:cNvPr id="3073" name="Picture 1" descr="page4image35453984">
            <a:extLst>
              <a:ext uri="{FF2B5EF4-FFF2-40B4-BE49-F238E27FC236}">
                <a16:creationId xmlns:a16="http://schemas.microsoft.com/office/drawing/2014/main" id="{73BBEB33-8B0B-5772-C679-5AC72A6AB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966" y="3552496"/>
            <a:ext cx="4961100" cy="240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age4image35441504">
            <a:extLst>
              <a:ext uri="{FF2B5EF4-FFF2-40B4-BE49-F238E27FC236}">
                <a16:creationId xmlns:a16="http://schemas.microsoft.com/office/drawing/2014/main" id="{905B6D79-1A13-71C1-8399-E357ADCD0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967" y="3549826"/>
            <a:ext cx="4961100" cy="26524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EAB6FA3-3DB4-9A9B-9CE3-2F5D0B896858}"/>
                  </a:ext>
                </a:extLst>
              </p:cNvPr>
              <p:cNvSpPr txBox="1"/>
              <p:nvPr/>
            </p:nvSpPr>
            <p:spPr>
              <a:xfrm>
                <a:off x="1613337" y="1816158"/>
                <a:ext cx="6185338" cy="3635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33350" indent="133350" algn="just" latinLnBrk="1"/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解：过点</a:t>
                </a:r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作</a:t>
                </a:r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AD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⊥</a:t>
                </a:r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BC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∵∠</a:t>
                </a:r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45°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∴∠</a:t>
                </a:r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DAC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45°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∴</a:t>
                </a:r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AD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CD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∵</a:t>
                </a:r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AD</a:t>
                </a:r>
                <a:r>
                  <a:rPr lang="en-US" altLang="zh-CN" sz="3200" kern="100" baseline="300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CD</a:t>
                </a:r>
                <a:r>
                  <a:rPr lang="en-US" altLang="zh-CN" sz="3200" kern="100" baseline="300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3200" kern="100" baseline="300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∴</a:t>
                </a:r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AD</a:t>
                </a:r>
                <a14:m>
                  <m:oMath xmlns:m="http://schemas.openxmlformats.org/officeDocument/2006/math">
                    <m:r>
                      <a:rPr lang="en-US" altLang="zh-CN" sz="3200" i="1" kern="100">
                        <a:solidFill>
                          <a:srgbClr val="D83FD9"/>
                        </a:solidFill>
                        <a:effectLst/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3200" i="1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3200" i="1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Rt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ABD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中，</a:t>
                </a:r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3200" kern="100" baseline="300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AD</a:t>
                </a:r>
                <a:r>
                  <a:rPr lang="en-US" altLang="zh-CN" sz="3200" kern="100" baseline="300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BD</a:t>
                </a:r>
                <a:r>
                  <a:rPr lang="en-US" altLang="zh-CN" sz="3200" kern="100" baseline="300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∵∠</a:t>
                </a:r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BAD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30°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∴</a:t>
                </a:r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AD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zh-CN" altLang="zh-CN" sz="32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3200" i="1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AB</a:t>
                </a:r>
                <a:r>
                  <a:rPr lang="zh-CN" altLang="zh-CN" sz="32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3200" i="1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3200" i="1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zh-CN" altLang="zh-CN" sz="32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zh-CN" altLang="zh-CN" sz="3200">
                    <a:effectLst/>
                  </a:rPr>
                  <a:t> </a:t>
                </a:r>
                <a:endParaRPr lang="zh-CN" altLang="en-US" sz="320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EAB6FA3-3DB4-9A9B-9CE3-2F5D0B896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337" y="1816158"/>
                <a:ext cx="6185338" cy="3635482"/>
              </a:xfrm>
              <a:prstGeom prst="rect">
                <a:avLst/>
              </a:prstGeom>
              <a:blipFill>
                <a:blip r:embed="rId4"/>
                <a:stretch>
                  <a:fillRect l="-2464" t="-3136" r="-9240" b="-38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07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BB767FF-2DA6-2658-9F7F-26126F0890B9}"/>
                  </a:ext>
                </a:extLst>
              </p:cNvPr>
              <p:cNvSpPr txBox="1"/>
              <p:nvPr/>
            </p:nvSpPr>
            <p:spPr>
              <a:xfrm>
                <a:off x="2508030" y="1565950"/>
                <a:ext cx="7323084" cy="3339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buClr>
                    <a:srgbClr val="000000"/>
                  </a:buClr>
                  <a:buSzPts val="1050"/>
                </a:pP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14.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中，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∠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∠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为锐角，且满足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|sin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altLang="zh-CN" sz="3200" i="1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zh-CN" altLang="zh-CN" sz="3200" i="1" kern="100"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3200" i="1" kern="100">
                                <a:solidFill>
                                  <a:srgbClr val="000000"/>
                                </a:solidFill>
                                <a:effectLst/>
                                <a:uFill>
                                  <a:solidFill>
                                    <a:srgbClr val="000000"/>
                                  </a:solidFill>
                                </a:u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200" i="1" kern="100">
                                <a:solidFill>
                                  <a:srgbClr val="000000"/>
                                </a:solidFill>
                                <a:effectLst/>
                                <a:uFill>
                                  <a:solidFill>
                                    <a:srgbClr val="000000"/>
                                  </a:solidFill>
                                </a:u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|+</a:t>
                </a:r>
                <a:r>
                  <a:rPr lang="en-US" altLang="zh-CN" sz="3200" kern="1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3200" i="1" kern="100">
                                <a:solidFill>
                                  <a:srgbClr val="000000"/>
                                </a:solidFill>
                                <a:effectLst/>
                                <a:uFill>
                                  <a:solidFill>
                                    <a:srgbClr val="000000"/>
                                  </a:solidFill>
                                </a:u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200" i="1" kern="100">
                                <a:solidFill>
                                  <a:srgbClr val="000000"/>
                                </a:solidFill>
                                <a:effectLst/>
                                <a:uFill>
                                  <a:solidFill>
                                    <a:srgbClr val="000000"/>
                                  </a:solidFill>
                                </a:u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3200" i="1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3200" kern="1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3200" kern="100" baseline="300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，则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∠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的度数为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200" kern="100">
                    <a:solidFill>
                      <a:srgbClr val="FFFFFF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%////%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zh-CN" sz="3200" kern="10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endParaRPr lang="en-US" altLang="zh-CN" sz="3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endParaRPr lang="en-US" altLang="zh-CN" sz="3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r>
                  <a:rPr lang="en-US" altLang="zh-CN" sz="3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A</a:t>
                </a:r>
                <a:r>
                  <a:rPr lang="zh-CN" altLang="zh-CN" sz="3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100°	B</a:t>
                </a:r>
                <a:r>
                  <a:rPr lang="zh-CN" altLang="zh-CN" sz="3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105°	C</a:t>
                </a:r>
                <a:r>
                  <a:rPr lang="zh-CN" altLang="zh-CN" sz="3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90°	D</a:t>
                </a:r>
                <a:r>
                  <a:rPr lang="zh-CN" altLang="zh-CN" sz="3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60°</a:t>
                </a:r>
                <a:r>
                  <a:rPr lang="zh-CN" altLang="zh-CN" sz="3200">
                    <a:effectLst/>
                  </a:rPr>
                  <a:t> </a:t>
                </a:r>
                <a:endParaRPr lang="zh-CN" altLang="en-US" sz="320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BB767FF-2DA6-2658-9F7F-26126F089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030" y="1565950"/>
                <a:ext cx="7323084" cy="3339247"/>
              </a:xfrm>
              <a:prstGeom prst="rect">
                <a:avLst/>
              </a:prstGeom>
              <a:blipFill>
                <a:blip r:embed="rId2"/>
                <a:stretch>
                  <a:fillRect l="-2076" t="-3030" r="-2076"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15510AED-3E7D-572E-7163-845474073179}"/>
              </a:ext>
            </a:extLst>
          </p:cNvPr>
          <p:cNvSpPr txBox="1"/>
          <p:nvPr/>
        </p:nvSpPr>
        <p:spPr>
          <a:xfrm>
            <a:off x="3849413" y="2880125"/>
            <a:ext cx="4282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FD9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14397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DA306AA-8FEB-0632-A69D-B1BD88B71FDE}"/>
              </a:ext>
            </a:extLst>
          </p:cNvPr>
          <p:cNvSpPr txBox="1"/>
          <p:nvPr/>
        </p:nvSpPr>
        <p:spPr>
          <a:xfrm>
            <a:off x="896007" y="370517"/>
            <a:ext cx="106443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15.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</a:t>
            </a:r>
            <a:r>
              <a:rPr lang="zh-CN" altLang="zh-CN" sz="3200">
                <a:solidFill>
                  <a:srgbClr val="000000"/>
                </a:solidFill>
                <a:effectLst/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图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已知</a:t>
            </a:r>
            <a:r>
              <a:rPr lang="en-US" altLang="zh-CN" sz="3200">
                <a:effectLst/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∠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AOB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60°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，点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P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在边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OA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上，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OP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12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，点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N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在边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OB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上，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PM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PN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，若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MN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，求</a:t>
            </a:r>
            <a:r>
              <a:rPr lang="en-US" altLang="zh-CN" sz="3200">
                <a:effectLst/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△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POM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的面积．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  <p:pic>
        <p:nvPicPr>
          <p:cNvPr id="4097" name="Picture 1" descr="page4image35439840">
            <a:extLst>
              <a:ext uri="{FF2B5EF4-FFF2-40B4-BE49-F238E27FC236}">
                <a16:creationId xmlns:a16="http://schemas.microsoft.com/office/drawing/2014/main" id="{49ECA7DF-B629-753E-FDC8-8AFC2B3B5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607" y="1744716"/>
            <a:ext cx="3557752" cy="413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age4image35454608">
            <a:extLst>
              <a:ext uri="{FF2B5EF4-FFF2-40B4-BE49-F238E27FC236}">
                <a16:creationId xmlns:a16="http://schemas.microsoft.com/office/drawing/2014/main" id="{657253A5-7E99-F1D4-D607-59DFB670E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607" y="1744715"/>
            <a:ext cx="3557752" cy="41332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FD78F45-8111-939B-F166-3776D3019253}"/>
                  </a:ext>
                </a:extLst>
              </p:cNvPr>
              <p:cNvSpPr txBox="1"/>
              <p:nvPr/>
            </p:nvSpPr>
            <p:spPr>
              <a:xfrm>
                <a:off x="394138" y="1594880"/>
                <a:ext cx="8100848" cy="47751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33350" indent="133350" algn="just" latinLnBrk="1"/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解：如图，作</a:t>
                </a:r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PD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⊥</a:t>
                </a:r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MN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于</a:t>
                </a:r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D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254000" algn="just" latinLnBrk="1"/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∵∠</a:t>
                </a:r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AOB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60°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OP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12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254000" algn="just" latinLnBrk="1"/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∴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∠</a:t>
                </a:r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AOB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i="1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𝑂𝐷</m:t>
                        </m:r>
                      </m:num>
                      <m:den>
                        <m:r>
                          <a:rPr lang="en-US" altLang="zh-CN" sz="3200" i="1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𝑂𝑃</m:t>
                        </m:r>
                      </m:den>
                    </m:f>
                  </m:oMath>
                </a14:m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∠</a:t>
                </a:r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AOB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i="1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𝐴𝐷</m:t>
                        </m:r>
                      </m:num>
                      <m:den>
                        <m:r>
                          <a:rPr lang="en-US" altLang="zh-CN" sz="3200" i="1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𝑂𝑃</m:t>
                        </m:r>
                      </m:den>
                    </m:f>
                  </m:oMath>
                </a14:m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3200" i="1" kern="100">
                                <a:solidFill>
                                  <a:srgbClr val="D83FD9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200" kern="100">
                                <a:solidFill>
                                  <a:srgbClr val="D83FD9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3200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254000" algn="just" latinLnBrk="1"/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∴</a:t>
                </a:r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OD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6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PD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3200" i="1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3200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254000" algn="just" latinLnBrk="1"/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∵</a:t>
                </a:r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PM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PN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PD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⊥</a:t>
                </a:r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MN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MN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254000" algn="just" latinLnBrk="1"/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∴</a:t>
                </a:r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MD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MN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254000" algn="just" latinLnBrk="1"/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∴</a:t>
                </a:r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OM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OD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MD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6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5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254000" algn="just" latinLnBrk="1"/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∴</a:t>
                </a:r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sz="3200" kern="100" baseline="-25000">
                    <a:solidFill>
                      <a:srgbClr val="D83FD9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sz="3200" i="1" kern="100" baseline="-250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POM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OM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•</a:t>
                </a:r>
                <a:r>
                  <a:rPr lang="en-US" altLang="zh-CN" sz="3200" i="1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PD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×5×6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3200" i="1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3200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zh-CN" altLang="zh-CN" sz="32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15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3200" i="1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32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zh-CN" altLang="zh-CN" sz="32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zh-CN" altLang="zh-CN" sz="3200">
                    <a:effectLst/>
                  </a:rPr>
                  <a:t> </a:t>
                </a:r>
                <a:endParaRPr lang="zh-CN" altLang="en-US" sz="320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FD78F45-8111-939B-F166-3776D3019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38" y="1594880"/>
                <a:ext cx="8100848" cy="4775153"/>
              </a:xfrm>
              <a:prstGeom prst="rect">
                <a:avLst/>
              </a:prstGeom>
              <a:blipFill>
                <a:blip r:embed="rId4"/>
                <a:stretch>
                  <a:fillRect t="-2122" b="-1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41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9938795-503C-82AE-CFF7-C277D070F196}"/>
                  </a:ext>
                </a:extLst>
              </p:cNvPr>
              <p:cNvSpPr txBox="1"/>
              <p:nvPr/>
            </p:nvSpPr>
            <p:spPr>
              <a:xfrm>
                <a:off x="2560582" y="407868"/>
                <a:ext cx="8121869" cy="47523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latinLnBrk="1"/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16.(1)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是锐角，且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15°)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32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2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，计算：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4cos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(π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3.14)</a:t>
                </a:r>
                <a:r>
                  <a:rPr lang="en-US" altLang="zh-CN" sz="3200" kern="100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3200" kern="100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200" kern="100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 latinLnBrk="1"/>
                <a:endParaRPr lang="en-US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just" latinLnBrk="1"/>
                <a:endParaRPr lang="en-US" altLang="zh-CN" sz="3200" kern="10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just" latinLnBrk="1"/>
                <a:endParaRPr lang="en-US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just" latinLnBrk="1"/>
                <a:endParaRPr lang="en-US" altLang="zh-CN" sz="3200" kern="10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just" latinLnBrk="1"/>
                <a:endParaRPr lang="en-US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just" latinLnBrk="1"/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，求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altLang="zh-CN" sz="32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32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32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m:rPr>
                            <m:sty m:val="p"/>
                          </m:rPr>
                          <a:rPr lang="en-US" altLang="zh-CN" sz="32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32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32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32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altLang="zh-CN" sz="32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32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altLang="zh-CN" sz="32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altLang="zh-CN" sz="3200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的值．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9938795-503C-82AE-CFF7-C277D070F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582" y="407868"/>
                <a:ext cx="8121869" cy="4752327"/>
              </a:xfrm>
              <a:prstGeom prst="rect">
                <a:avLst/>
              </a:prstGeom>
              <a:blipFill>
                <a:blip r:embed="rId2"/>
                <a:stretch>
                  <a:fillRect l="-1875" r="-1875" b="-24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BED32AD-AF0A-2E66-4270-324914A78759}"/>
                  </a:ext>
                </a:extLst>
              </p:cNvPr>
              <p:cNvSpPr txBox="1"/>
              <p:nvPr/>
            </p:nvSpPr>
            <p:spPr>
              <a:xfrm>
                <a:off x="2823340" y="2068940"/>
                <a:ext cx="7859111" cy="21528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33350" indent="133350" algn="just" latinLnBrk="1"/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解：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∵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是锐角，且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sin(α+15°</a:t>
                </a:r>
                <a:r>
                  <a:rPr lang="en-US" altLang="zh-CN" sz="3200" kern="100">
                    <a:solidFill>
                      <a:srgbClr val="D83FD9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CN" sz="3200" i="1" kern="100">
                        <a:solidFill>
                          <a:srgbClr val="D83FD9"/>
                        </a:solidFill>
                        <a:effectLst/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3200" i="1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3200" i="1" kern="100">
                                <a:solidFill>
                                  <a:srgbClr val="D83FD9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200" i="1" kern="100">
                                <a:solidFill>
                                  <a:srgbClr val="D83FD9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3200" i="1" kern="100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∴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α+15°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60°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，即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45°</a:t>
                </a:r>
                <a:r>
                  <a:rPr lang="zh-CN" altLang="zh-CN" sz="3200" kern="1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zh-CN" altLang="zh-CN" sz="32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则原式＝</a:t>
                </a:r>
                <a:r>
                  <a:rPr lang="en-US" altLang="zh-CN" sz="32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3200" i="1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3200" i="1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 sz="3200" i="1">
                        <a:solidFill>
                          <a:srgbClr val="D83FD9"/>
                        </a:solidFill>
                        <a:effectLst/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32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4</a:t>
                </a:r>
                <a14:m>
                  <m:oMath xmlns:m="http://schemas.openxmlformats.org/officeDocument/2006/math">
                    <m:r>
                      <a:rPr lang="en-US" altLang="zh-CN" sz="3200" i="1">
                        <a:solidFill>
                          <a:srgbClr val="D83FD9"/>
                        </a:solidFill>
                        <a:effectLst/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zh-CN" altLang="zh-CN" sz="3200" i="1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3200" i="1">
                                <a:solidFill>
                                  <a:srgbClr val="D83FD9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200" i="1">
                                <a:solidFill>
                                  <a:srgbClr val="D83FD9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sz="3200" i="1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3200" i="1">
                        <a:solidFill>
                          <a:srgbClr val="D83FD9"/>
                        </a:solidFill>
                        <a:effectLst/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32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1+1+3</a:t>
                </a:r>
                <a:r>
                  <a:rPr lang="zh-CN" altLang="zh-CN" sz="32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3</a:t>
                </a:r>
                <a:r>
                  <a:rPr lang="zh-CN" altLang="zh-CN" sz="32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zh-CN" altLang="zh-CN" sz="3200">
                    <a:effectLst/>
                  </a:rPr>
                  <a:t> </a:t>
                </a:r>
                <a:endParaRPr lang="zh-CN" altLang="en-US" sz="320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BED32AD-AF0A-2E66-4270-324914A78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340" y="2068940"/>
                <a:ext cx="7859111" cy="2152897"/>
              </a:xfrm>
              <a:prstGeom prst="rect">
                <a:avLst/>
              </a:prstGeom>
              <a:blipFill>
                <a:blip r:embed="rId3"/>
                <a:stretch>
                  <a:fillRect l="-1939" b="-29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E405639-7C1B-7DB9-B096-EF3A8D8026D5}"/>
                  </a:ext>
                </a:extLst>
              </p:cNvPr>
              <p:cNvSpPr txBox="1"/>
              <p:nvPr/>
            </p:nvSpPr>
            <p:spPr>
              <a:xfrm>
                <a:off x="3513081" y="5233689"/>
                <a:ext cx="6185338" cy="7913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zh-CN" sz="32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解：原式＝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i="1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zh-CN" altLang="zh-CN" sz="3200" i="1">
                                <a:solidFill>
                                  <a:srgbClr val="D83FD9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sz="3200" i="1">
                                <a:solidFill>
                                  <a:srgbClr val="D83FD9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altLang="zh-CN" sz="3200" i="1">
                                <a:solidFill>
                                  <a:srgbClr val="D83FD9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altLang="zh-CN" sz="3200" i="1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+2</m:t>
                        </m:r>
                      </m:num>
                      <m:den>
                        <m:r>
                          <a:rPr lang="en-US" altLang="zh-CN" sz="3200" i="1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zh-CN" altLang="zh-CN" sz="3200" i="1">
                                <a:solidFill>
                                  <a:srgbClr val="D83FD9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sz="3200" i="1">
                                <a:solidFill>
                                  <a:srgbClr val="D83FD9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altLang="zh-CN" sz="3200" i="1">
                                <a:solidFill>
                                  <a:srgbClr val="D83FD9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altLang="zh-CN" sz="3200" i="1">
                            <a:solidFill>
                              <a:srgbClr val="D83FD9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zh-CN" altLang="zh-CN" sz="32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8</a:t>
                </a:r>
                <a:r>
                  <a:rPr lang="zh-CN" altLang="zh-CN" sz="3200">
                    <a:solidFill>
                      <a:srgbClr val="D83FD9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zh-CN" altLang="zh-CN" sz="3200">
                    <a:effectLst/>
                  </a:rPr>
                  <a:t> </a:t>
                </a:r>
                <a:endParaRPr lang="zh-CN" altLang="en-US" sz="320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E405639-7C1B-7DB9-B096-EF3A8D802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081" y="5233689"/>
                <a:ext cx="6185338" cy="791370"/>
              </a:xfrm>
              <a:prstGeom prst="rect">
                <a:avLst/>
              </a:prstGeom>
              <a:blipFill>
                <a:blip r:embed="rId4"/>
                <a:stretch>
                  <a:fillRect l="-2459" t="-3175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35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FCB4BB0-FD55-7BD5-055F-F1DCFF449AE9}"/>
                  </a:ext>
                </a:extLst>
              </p:cNvPr>
              <p:cNvSpPr txBox="1"/>
              <p:nvPr/>
            </p:nvSpPr>
            <p:spPr>
              <a:xfrm>
                <a:off x="2739258" y="1161159"/>
                <a:ext cx="6713483" cy="43336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buClr>
                    <a:srgbClr val="000000"/>
                  </a:buClr>
                  <a:buSzPts val="1050"/>
                </a:pP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1.(1)sin45°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的值等于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200" kern="100">
                    <a:solidFill>
                      <a:srgbClr val="FFFFFF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%////%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zh-CN" sz="3200" kern="10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	</a:t>
                </a:r>
              </a:p>
              <a:p>
                <a:pPr marL="133350" indent="133350" algn="just" latinLnBrk="1"/>
                <a:r>
                  <a:rPr lang="en-US" altLang="zh-CN" sz="3200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32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2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	 B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		C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		D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32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2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 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(2)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cos30°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的值是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200" kern="10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%////%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	</a:t>
                </a:r>
              </a:p>
              <a:p>
                <a:r>
                  <a:rPr lang="en-US" altLang="zh-CN" sz="3200">
                    <a:latin typeface="Times New Roman" panose="02020603050405020304" pitchFamily="18" charset="0"/>
                    <a:ea typeface="楷体" panose="02010609060101010101" pitchFamily="49" charset="-122"/>
                  </a:rPr>
                  <a:t>	</a:t>
                </a:r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A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i="1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i="1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	 B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32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200" i="1"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sz="3200" i="1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		C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32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200" i="1"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3200" i="1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		D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32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200" i="1"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3200" i="1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zh-CN" sz="3200">
                    <a:effectLst/>
                  </a:rPr>
                  <a:t> </a:t>
                </a:r>
                <a:endParaRPr lang="zh-CN" altLang="en-US" sz="320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FCB4BB0-FD55-7BD5-055F-F1DCFF449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258" y="1161159"/>
                <a:ext cx="6713483" cy="4333687"/>
              </a:xfrm>
              <a:prstGeom prst="rect">
                <a:avLst/>
              </a:prstGeom>
              <a:blipFill>
                <a:blip r:embed="rId2"/>
                <a:stretch>
                  <a:fillRect l="-2264" t="-2339" b="-8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D8CB202F-9B2F-80F5-2F17-DD7E9F7D9DEB}"/>
              </a:ext>
            </a:extLst>
          </p:cNvPr>
          <p:cNvSpPr txBox="1"/>
          <p:nvPr/>
        </p:nvSpPr>
        <p:spPr>
          <a:xfrm>
            <a:off x="6995948" y="1217912"/>
            <a:ext cx="417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FD9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endParaRPr lang="zh-CN" altLang="en-US" sz="320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91DE739-0A2C-FCC5-76B7-35138BE3B03F}"/>
              </a:ext>
            </a:extLst>
          </p:cNvPr>
          <p:cNvSpPr txBox="1"/>
          <p:nvPr/>
        </p:nvSpPr>
        <p:spPr>
          <a:xfrm>
            <a:off x="6869825" y="3523593"/>
            <a:ext cx="417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FD9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166778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6084587-8E13-7D92-121D-FEA9214FF32D}"/>
                  </a:ext>
                </a:extLst>
              </p:cNvPr>
              <p:cNvSpPr txBox="1"/>
              <p:nvPr/>
            </p:nvSpPr>
            <p:spPr>
              <a:xfrm>
                <a:off x="2450224" y="1860750"/>
                <a:ext cx="7291552" cy="3136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buClr>
                    <a:srgbClr val="000000"/>
                  </a:buClr>
                  <a:buSzPts val="1050"/>
                </a:pP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中，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∠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90°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，若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∠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30°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，则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的值等于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200" kern="100">
                    <a:solidFill>
                      <a:srgbClr val="FFFFFF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%////%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zh-CN" sz="3200" kern="10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endParaRPr lang="en-US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047750" lvl="2" indent="133350" algn="just" latinLnBrk="1"/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					B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zh-CN" altLang="zh-CN" sz="32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2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047750" lvl="2" indent="133350" algn="just" latinLnBrk="1"/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C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i="1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zh-CN" altLang="zh-CN" sz="32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200" i="1"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3200" i="1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				D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i="1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i="1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zh-CN" sz="3200">
                    <a:effectLst/>
                  </a:rPr>
                  <a:t> </a:t>
                </a:r>
                <a:endParaRPr lang="zh-CN" altLang="en-US" sz="320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6084587-8E13-7D92-121D-FEA9214FF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224" y="1860750"/>
                <a:ext cx="7291552" cy="3136500"/>
              </a:xfrm>
              <a:prstGeom prst="rect">
                <a:avLst/>
              </a:prstGeom>
              <a:blipFill>
                <a:blip r:embed="rId2"/>
                <a:stretch>
                  <a:fillRect l="-2083" t="-3226" r="-7639" b="-1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816E348A-7A44-57C3-A0AE-39754CA9FFC6}"/>
              </a:ext>
            </a:extLst>
          </p:cNvPr>
          <p:cNvSpPr txBox="1"/>
          <p:nvPr/>
        </p:nvSpPr>
        <p:spPr>
          <a:xfrm>
            <a:off x="6960476" y="2379859"/>
            <a:ext cx="4072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FD9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348141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960AC17-5F66-88ED-59A7-C260C1CFFC47}"/>
                  </a:ext>
                </a:extLst>
              </p:cNvPr>
              <p:cNvSpPr txBox="1"/>
              <p:nvPr/>
            </p:nvSpPr>
            <p:spPr>
              <a:xfrm>
                <a:off x="3260835" y="1555025"/>
                <a:ext cx="6185338" cy="3747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buClr>
                    <a:srgbClr val="000000"/>
                  </a:buClr>
                  <a:buSzPts val="1050"/>
                </a:pP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下列式子正确的是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200" kern="100">
                    <a:solidFill>
                      <a:srgbClr val="FFFFFF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%////%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zh-CN" sz="3200" kern="10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endParaRPr lang="en-US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tan60°</a:t>
                </a:r>
                <a14:m>
                  <m:oMath xmlns:m="http://schemas.openxmlformats.org/officeDocument/2006/math">
                    <m:r>
                      <a:rPr lang="en-US" altLang="zh-CN" sz="3200" b="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zh-CN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𝑡𝑎𝑛</m:t>
                        </m:r>
                        <m:r>
                          <a:rPr lang="en-US" altLang="zh-CN" sz="32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30°</m:t>
                        </m:r>
                      </m:den>
                    </m:f>
                    <m:r>
                      <a:rPr lang="en-US" altLang="zh-CN" sz="3200" b="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0	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cos60°+tan45°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	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sin45°•tan60°</a:t>
                </a:r>
                <a14:m>
                  <m:oMath xmlns:m="http://schemas.openxmlformats.org/officeDocument/2006/math">
                    <m:r>
                      <a:rPr lang="en-US" altLang="zh-CN" sz="3200" b="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32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20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32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endParaRPr lang="en-US" altLang="zh-CN" sz="3200" kern="1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D</a:t>
                </a:r>
                <a:r>
                  <a:rPr lang="zh-CN" altLang="zh-CN" sz="3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3200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3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30°+cos</a:t>
                </a:r>
                <a:r>
                  <a:rPr lang="en-US" altLang="zh-CN" sz="3200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3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30°</a:t>
                </a:r>
                <a14:m>
                  <m:oMath xmlns:m="http://schemas.openxmlformats.org/officeDocument/2006/math">
                    <m:r>
                      <a:rPr lang="en-US" altLang="zh-CN" sz="3200" b="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32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zh-CN" sz="320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960AC17-5F66-88ED-59A7-C260C1CFF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835" y="1555025"/>
                <a:ext cx="6185338" cy="3747949"/>
              </a:xfrm>
              <a:prstGeom prst="rect">
                <a:avLst/>
              </a:prstGeom>
              <a:blipFill>
                <a:blip r:embed="rId2"/>
                <a:stretch>
                  <a:fillRect l="-2459" t="-2703" b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D33DD434-F490-7D5F-9006-A7781504BFF0}"/>
              </a:ext>
            </a:extLst>
          </p:cNvPr>
          <p:cNvSpPr txBox="1"/>
          <p:nvPr/>
        </p:nvSpPr>
        <p:spPr>
          <a:xfrm>
            <a:off x="7380890" y="1623114"/>
            <a:ext cx="4282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FD9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374327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9828B5C-AC4E-3694-53FF-E083FFE32213}"/>
                  </a:ext>
                </a:extLst>
              </p:cNvPr>
              <p:cNvSpPr txBox="1"/>
              <p:nvPr/>
            </p:nvSpPr>
            <p:spPr>
              <a:xfrm>
                <a:off x="2335924" y="711589"/>
                <a:ext cx="7796048" cy="54348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buClr>
                    <a:srgbClr val="000000"/>
                  </a:buClr>
                  <a:buSzPts val="1050"/>
                </a:pPr>
                <a:r>
                  <a:rPr lang="en-US" altLang="zh-CN" sz="3200" kern="10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.(1)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Rt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中，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∠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90°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zh-CN" sz="3200" i="1" kern="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3200" i="1" kern="100"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，那么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的值是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200" kern="100">
                    <a:solidFill>
                      <a:srgbClr val="FFFFFF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%////%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zh-CN" sz="3200" kern="10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	</a:t>
                </a:r>
              </a:p>
              <a:p>
                <a:pPr marL="133350" indent="133350" algn="just" latinLnBrk="1"/>
                <a:r>
                  <a:rPr lang="en-US" altLang="zh-CN" sz="3200" kern="10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32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2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		B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32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2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		C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32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2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		D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 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6525" indent="-136525" algn="just"/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Rt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中，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∠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90°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，则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的值为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200" kern="10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%////%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	</a:t>
                </a:r>
              </a:p>
              <a:p>
                <a:r>
                  <a:rPr lang="en-US" altLang="zh-CN" sz="3200">
                    <a:latin typeface="Times New Roman" panose="02020603050405020304" pitchFamily="18" charset="0"/>
                    <a:ea typeface="楷体" panose="02010609060101010101" pitchFamily="49" charset="-122"/>
                  </a:rPr>
                  <a:t>	</a:t>
                </a:r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A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i="1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3200" i="1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		B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i="1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3200" i="1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		C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i="1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3200" i="1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		D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i="1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3200" i="1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zh-CN" sz="3200">
                    <a:effectLst/>
                  </a:rPr>
                  <a:t> </a:t>
                </a:r>
                <a:endParaRPr lang="zh-CN" altLang="en-US" sz="320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9828B5C-AC4E-3694-53FF-E083FFE32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924" y="711589"/>
                <a:ext cx="7796048" cy="5434821"/>
              </a:xfrm>
              <a:prstGeom prst="rect">
                <a:avLst/>
              </a:prstGeom>
              <a:blipFill>
                <a:blip r:embed="rId2"/>
                <a:stretch>
                  <a:fillRect l="-1951" t="-467" r="-1951" b="-4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2F4ECF96-186E-4391-A754-3AF99BAC346B}"/>
              </a:ext>
            </a:extLst>
          </p:cNvPr>
          <p:cNvSpPr txBox="1"/>
          <p:nvPr/>
        </p:nvSpPr>
        <p:spPr>
          <a:xfrm>
            <a:off x="5721569" y="1454949"/>
            <a:ext cx="4913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FD9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endParaRPr lang="zh-CN" altLang="en-US" sz="320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B773851-F2A4-148A-93B4-A34AA8721341}"/>
              </a:ext>
            </a:extLst>
          </p:cNvPr>
          <p:cNvSpPr txBox="1"/>
          <p:nvPr/>
        </p:nvSpPr>
        <p:spPr>
          <a:xfrm>
            <a:off x="5016062" y="4387335"/>
            <a:ext cx="4913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FD9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421419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24B6B05-C82E-E466-CFB0-981021828B07}"/>
                  </a:ext>
                </a:extLst>
              </p:cNvPr>
              <p:cNvSpPr txBox="1"/>
              <p:nvPr/>
            </p:nvSpPr>
            <p:spPr>
              <a:xfrm>
                <a:off x="758058" y="997340"/>
                <a:ext cx="10675883" cy="4863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buClr>
                    <a:srgbClr val="000000"/>
                  </a:buClr>
                  <a:buSzPts val="1050"/>
                </a:pP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5.(1)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3200" i="1" kern="100">
                                <a:solidFill>
                                  <a:srgbClr val="000000"/>
                                </a:solidFill>
                                <a:effectLst/>
                                <a:uFill>
                                  <a:solidFill>
                                    <a:srgbClr val="000000"/>
                                  </a:solidFill>
                                </a:u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200" i="1" kern="100">
                                <a:solidFill>
                                  <a:srgbClr val="000000"/>
                                </a:solidFill>
                                <a:effectLst/>
                                <a:uFill>
                                  <a:solidFill>
                                    <a:srgbClr val="000000"/>
                                  </a:solidFill>
                                </a:u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，则锐角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的度数为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200" kern="100">
                    <a:solidFill>
                      <a:srgbClr val="FFFFFF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%////%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zh-CN" sz="3200" kern="10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30°	 B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45°		C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60°		D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75°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 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6525" indent="-136525" algn="just"/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Rt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中，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AC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∠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90°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，则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∠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的度数为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200" kern="10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%////%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30°	 B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40°		C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45°		D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60°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 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6525" indent="-136525" algn="just"/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为锐角，且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2cos(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10°)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，则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等于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200" kern="10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%////%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50°	 B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60°		C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70°		D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80°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24B6B05-C82E-E466-CFB0-981021828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58" y="997340"/>
                <a:ext cx="10675883" cy="4863319"/>
              </a:xfrm>
              <a:prstGeom prst="rect">
                <a:avLst/>
              </a:prstGeom>
              <a:blipFill>
                <a:blip r:embed="rId2"/>
                <a:stretch>
                  <a:fillRect l="-1425" r="-1425"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89A5C5A1-9515-60DB-9C67-61B37EBCF443}"/>
              </a:ext>
            </a:extLst>
          </p:cNvPr>
          <p:cNvSpPr txBox="1"/>
          <p:nvPr/>
        </p:nvSpPr>
        <p:spPr>
          <a:xfrm>
            <a:off x="7559566" y="1213219"/>
            <a:ext cx="4282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FD9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endParaRPr lang="zh-CN" altLang="en-US" sz="320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1602CC3-6AEC-6891-DB81-A8D1B6C43515}"/>
              </a:ext>
            </a:extLst>
          </p:cNvPr>
          <p:cNvSpPr txBox="1"/>
          <p:nvPr/>
        </p:nvSpPr>
        <p:spPr>
          <a:xfrm>
            <a:off x="2640725" y="3325798"/>
            <a:ext cx="4282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FD9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endParaRPr lang="zh-CN" altLang="en-US" sz="320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62F9B30-DADC-F3A3-101B-3E687C024987}"/>
              </a:ext>
            </a:extLst>
          </p:cNvPr>
          <p:cNvSpPr txBox="1"/>
          <p:nvPr/>
        </p:nvSpPr>
        <p:spPr>
          <a:xfrm>
            <a:off x="9724696" y="4818267"/>
            <a:ext cx="4282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FD9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110349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60EDBE9-4B2B-E8F0-5C39-F764D776CB99}"/>
                  </a:ext>
                </a:extLst>
              </p:cNvPr>
              <p:cNvSpPr txBox="1"/>
              <p:nvPr/>
            </p:nvSpPr>
            <p:spPr>
              <a:xfrm>
                <a:off x="1625162" y="2149739"/>
                <a:ext cx="8941676" cy="2558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buClr>
                    <a:srgbClr val="000000"/>
                  </a:buClr>
                  <a:buSzPts val="1050"/>
                </a:pP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6.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Rt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中，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∠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90°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，则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的值是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200" kern="100">
                    <a:solidFill>
                      <a:srgbClr val="FFFFFF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%////%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zh-CN" sz="3200" kern="10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endParaRPr lang="en-US" altLang="zh-CN" sz="3200">
                  <a:effectLst/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pPr lvl="1"/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A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32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200" i="1"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3200" i="1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			B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1			C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3200" i="1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			D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3200" i="1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zh-CN" altLang="zh-CN" sz="3200">
                    <a:effectLst/>
                  </a:rPr>
                  <a:t> </a:t>
                </a:r>
                <a:endParaRPr lang="zh-CN" altLang="en-US" sz="320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60EDBE9-4B2B-E8F0-5C39-F764D776C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162" y="2149739"/>
                <a:ext cx="8941676" cy="2558521"/>
              </a:xfrm>
              <a:prstGeom prst="rect">
                <a:avLst/>
              </a:prstGeom>
              <a:blipFill>
                <a:blip r:embed="rId2"/>
                <a:stretch>
                  <a:fillRect l="-1705" t="-495" r="-1705" b="-19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A68733CB-CD6D-19D3-F1F4-0BE052947FCB}"/>
              </a:ext>
            </a:extLst>
          </p:cNvPr>
          <p:cNvSpPr txBox="1"/>
          <p:nvPr/>
        </p:nvSpPr>
        <p:spPr>
          <a:xfrm>
            <a:off x="2987565" y="2894867"/>
            <a:ext cx="4703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FD9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128083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03150CC-0CF5-426A-5A3A-8016C3BAAAA8}"/>
                  </a:ext>
                </a:extLst>
              </p:cNvPr>
              <p:cNvSpPr txBox="1"/>
              <p:nvPr/>
            </p:nvSpPr>
            <p:spPr>
              <a:xfrm>
                <a:off x="1714500" y="1923972"/>
                <a:ext cx="8763000" cy="301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buClr>
                    <a:srgbClr val="000000"/>
                  </a:buClr>
                  <a:buSzPts val="1050"/>
                </a:pP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7.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中，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(2sin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3200" i="1" kern="100"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3200" kern="100" baseline="300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3200" i="1" kern="100"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|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，则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一定是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200" kern="100">
                    <a:solidFill>
                      <a:srgbClr val="FFFFFF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%////%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zh-CN" sz="3200" kern="10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endParaRPr lang="en-US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590550" lvl="1" indent="133350" algn="just" latinLnBrk="1">
                  <a:lnSpc>
                    <a:spcPct val="150000"/>
                  </a:lnSpc>
                </a:pP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．直角三角形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		B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．等腰三角形</a:t>
                </a:r>
                <a:endParaRPr lang="en-US" altLang="zh-CN" sz="3200" kern="1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590550" lvl="1" indent="133350" algn="just" latinLnBrk="1">
                  <a:lnSpc>
                    <a:spcPct val="150000"/>
                  </a:lnSpc>
                </a:pPr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C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．等边三角形</a:t>
                </a:r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		D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．等腰直角三角形</a:t>
                </a:r>
                <a:r>
                  <a:rPr lang="zh-CN" altLang="zh-CN" sz="3200">
                    <a:effectLst/>
                  </a:rPr>
                  <a:t> </a:t>
                </a:r>
                <a:endParaRPr lang="zh-CN" altLang="en-US" sz="320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03150CC-0CF5-426A-5A3A-8016C3BAA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1923972"/>
                <a:ext cx="8763000" cy="3010055"/>
              </a:xfrm>
              <a:prstGeom prst="rect">
                <a:avLst/>
              </a:prstGeom>
              <a:blipFill>
                <a:blip r:embed="rId2"/>
                <a:stretch>
                  <a:fillRect l="-1734" t="-1681" r="-1734" b="-5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9658BAE9-C427-7A1E-E514-A90A87F8DD63}"/>
              </a:ext>
            </a:extLst>
          </p:cNvPr>
          <p:cNvSpPr txBox="1"/>
          <p:nvPr/>
        </p:nvSpPr>
        <p:spPr>
          <a:xfrm>
            <a:off x="4627179" y="2505982"/>
            <a:ext cx="4493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FD9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239256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6B0BEF5-C7C2-0ADE-8D5C-C0D8C9B69B3B}"/>
                  </a:ext>
                </a:extLst>
              </p:cNvPr>
              <p:cNvSpPr txBox="1"/>
              <p:nvPr/>
            </p:nvSpPr>
            <p:spPr>
              <a:xfrm>
                <a:off x="647700" y="1061662"/>
                <a:ext cx="10896600" cy="11236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8.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如</a:t>
                </a:r>
                <a:r>
                  <a:rPr lang="zh-CN" altLang="zh-CN" sz="3200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图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，在</a:t>
                </a:r>
                <a:r>
                  <a:rPr lang="en-US" altLang="zh-CN" sz="3200"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sz="32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ABC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中，</a:t>
                </a:r>
                <a:r>
                  <a:rPr lang="en-US" altLang="zh-CN" sz="32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AD</a:t>
                </a:r>
                <a:r>
                  <a:rPr lang="en-US" altLang="zh-CN" sz="3200"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⊥</a:t>
                </a:r>
                <a:r>
                  <a:rPr lang="en-US" altLang="zh-CN" sz="32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BC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于点</a:t>
                </a:r>
                <a:r>
                  <a:rPr lang="en-US" altLang="zh-CN" sz="32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D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3200"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∠</a:t>
                </a:r>
                <a:r>
                  <a:rPr lang="en-US" altLang="zh-CN" sz="32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B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60°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3200"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∠</a:t>
                </a:r>
                <a:r>
                  <a:rPr lang="en-US" altLang="zh-CN" sz="32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C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45°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32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AD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3200" i="1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，则</a:t>
                </a:r>
                <a:r>
                  <a:rPr lang="en-US" altLang="zh-CN" sz="32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BD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u="sng">
                    <a:solidFill>
                      <a:srgbClr val="FFFFFF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%////%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32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BC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u="sng">
                    <a:solidFill>
                      <a:srgbClr val="FFFFFF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%//		//%</a:t>
                </a:r>
                <a:r>
                  <a:rPr lang="zh-CN" altLang="zh-CN" sz="32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zh-CN" altLang="zh-CN" sz="3200">
                    <a:effectLst/>
                  </a:rPr>
                  <a:t> </a:t>
                </a:r>
                <a:endParaRPr lang="zh-CN" altLang="en-US" sz="320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6B0BEF5-C7C2-0ADE-8D5C-C0D8C9B69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1061662"/>
                <a:ext cx="10896600" cy="1123641"/>
              </a:xfrm>
              <a:prstGeom prst="rect">
                <a:avLst/>
              </a:prstGeom>
              <a:blipFill>
                <a:blip r:embed="rId2"/>
                <a:stretch>
                  <a:fillRect l="-1395" t="-8989" r="-4535" b="-15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9" name="Picture 1" descr="page3image35337632">
            <a:extLst>
              <a:ext uri="{FF2B5EF4-FFF2-40B4-BE49-F238E27FC236}">
                <a16:creationId xmlns:a16="http://schemas.microsoft.com/office/drawing/2014/main" id="{CBBAEB1F-23F7-7DAA-1475-F6EDE7D2F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484" y="2611703"/>
            <a:ext cx="4837032" cy="361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0D7CC99-64D6-0ACD-5C04-AB4CA7D4A6F8}"/>
              </a:ext>
            </a:extLst>
          </p:cNvPr>
          <p:cNvSpPr txBox="1"/>
          <p:nvPr/>
        </p:nvSpPr>
        <p:spPr>
          <a:xfrm>
            <a:off x="4501055" y="1600528"/>
            <a:ext cx="15949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>
                <a:solidFill>
                  <a:srgbClr val="D83FD9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endParaRPr lang="zh-CN" altLang="en-US" sz="32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F1DE2E9-6DF0-D2C6-F4FA-F0CB34B9DD63}"/>
                  </a:ext>
                </a:extLst>
              </p:cNvPr>
              <p:cNvSpPr txBox="1"/>
              <p:nvPr/>
            </p:nvSpPr>
            <p:spPr>
              <a:xfrm>
                <a:off x="6919571" y="1544311"/>
                <a:ext cx="1594945" cy="6311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3200">
                    <a:solidFill>
                      <a:srgbClr val="D83FD9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2</a:t>
                </a:r>
                <a:r>
                  <a:rPr lang="zh-CN" altLang="zh-CN" sz="3200">
                    <a:solidFill>
                      <a:srgbClr val="D83FD9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>
                    <a:solidFill>
                      <a:srgbClr val="D83FD9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3200" i="1">
                            <a:solidFill>
                              <a:srgbClr val="D83FD9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3200">
                            <a:solidFill>
                              <a:srgbClr val="D83FD9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zh-CN" altLang="en-US" sz="320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F1DE2E9-6DF0-D2C6-F4FA-F0CB34B9D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571" y="1544311"/>
                <a:ext cx="1594945" cy="631198"/>
              </a:xfrm>
              <a:prstGeom prst="rect">
                <a:avLst/>
              </a:prstGeom>
              <a:blipFill>
                <a:blip r:embed="rId4"/>
                <a:stretch>
                  <a:fillRect l="-9449" t="-9804" b="-274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649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3023</TotalTime>
  <Words>1240</Words>
  <Application>Microsoft Macintosh PowerPoint</Application>
  <PresentationFormat>宽屏</PresentationFormat>
  <Paragraphs>125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等线</vt:lpstr>
      <vt:lpstr>等线 Light</vt:lpstr>
      <vt:lpstr>宋体</vt:lpstr>
      <vt:lpstr>Arial</vt:lpstr>
      <vt:lpstr>Cambria Math</vt:lpstr>
      <vt:lpstr>Times New Roman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10年真题 10套模拟</dc:title>
  <dc:creator>朱 慧明</dc:creator>
  <cp:lastModifiedBy>ZHU HUIMING</cp:lastModifiedBy>
  <cp:revision>292</cp:revision>
  <dcterms:created xsi:type="dcterms:W3CDTF">2019-05-06T04:19:58Z</dcterms:created>
  <dcterms:modified xsi:type="dcterms:W3CDTF">2022-10-19T07:42:39Z</dcterms:modified>
</cp:coreProperties>
</file>