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7">
  <p:sldMasterIdLst>
    <p:sldMasterId id="2147483680" r:id="rId1"/>
  </p:sldMasterIdLst>
  <p:notesMasterIdLst>
    <p:notesMasterId r:id="rId20"/>
  </p:notesMasterIdLst>
  <p:handoutMasterIdLst>
    <p:handoutMasterId r:id="rId21"/>
  </p:handoutMasterIdLst>
  <p:sldIdLst>
    <p:sldId id="362" r:id="rId2"/>
    <p:sldId id="380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7" r:id="rId11"/>
    <p:sldId id="390" r:id="rId12"/>
    <p:sldId id="391" r:id="rId13"/>
    <p:sldId id="398" r:id="rId14"/>
    <p:sldId id="392" r:id="rId15"/>
    <p:sldId id="393" r:id="rId16"/>
    <p:sldId id="399" r:id="rId17"/>
    <p:sldId id="394" r:id="rId18"/>
    <p:sldId id="39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导航" id="{E11B69B0-AD26-4BFA-89EA-9D5222773C35}">
          <p14:sldIdLst>
            <p14:sldId id="362"/>
          </p14:sldIdLst>
        </p14:section>
        <p14:section name="1-15" id="{F68D6C0E-A1B2-4603-9CE1-1E736563196C}">
          <p14:sldIdLst>
            <p14:sldId id="380"/>
            <p14:sldId id="383"/>
            <p14:sldId id="384"/>
            <p14:sldId id="385"/>
            <p14:sldId id="386"/>
            <p14:sldId id="387"/>
            <p14:sldId id="388"/>
            <p14:sldId id="389"/>
            <p14:sldId id="397"/>
            <p14:sldId id="390"/>
            <p14:sldId id="391"/>
            <p14:sldId id="398"/>
            <p14:sldId id="392"/>
            <p14:sldId id="393"/>
            <p14:sldId id="399"/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B9F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47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朱慧明" userId="69d5de1b-1244-4d4c-b521-4de83ba5b23e" providerId="ADAL" clId="{647A1E96-F2E5-4BA2-8759-A4FDDDDAC79D}"/>
    <pc:docChg chg="undo custSel delSld modSld sldOrd modSection">
      <pc:chgData name="朱慧明" userId="69d5de1b-1244-4d4c-b521-4de83ba5b23e" providerId="ADAL" clId="{647A1E96-F2E5-4BA2-8759-A4FDDDDAC79D}" dt="2022-04-15T06:06:51.516" v="46" actId="47"/>
      <pc:docMkLst>
        <pc:docMk/>
      </pc:docMkLst>
      <pc:sldChg chg="modNotesTx">
        <pc:chgData name="朱慧明" userId="69d5de1b-1244-4d4c-b521-4de83ba5b23e" providerId="ADAL" clId="{647A1E96-F2E5-4BA2-8759-A4FDDDDAC79D}" dt="2022-04-15T06:02:30.247" v="12" actId="6549"/>
        <pc:sldMkLst>
          <pc:docMk/>
          <pc:sldMk cId="572907378" sldId="256"/>
        </pc:sldMkLst>
      </pc:sldChg>
      <pc:sldChg chg="modNotesTx">
        <pc:chgData name="朱慧明" userId="69d5de1b-1244-4d4c-b521-4de83ba5b23e" providerId="ADAL" clId="{647A1E96-F2E5-4BA2-8759-A4FDDDDAC79D}" dt="2022-04-15T06:02:39.786" v="14" actId="6549"/>
        <pc:sldMkLst>
          <pc:docMk/>
          <pc:sldMk cId="935007265" sldId="289"/>
        </pc:sldMkLst>
      </pc:sldChg>
      <pc:sldChg chg="modNotesTx">
        <pc:chgData name="朱慧明" userId="69d5de1b-1244-4d4c-b521-4de83ba5b23e" providerId="ADAL" clId="{647A1E96-F2E5-4BA2-8759-A4FDDDDAC79D}" dt="2022-04-15T06:02:43.842" v="15" actId="6549"/>
        <pc:sldMkLst>
          <pc:docMk/>
          <pc:sldMk cId="3832664764" sldId="290"/>
        </pc:sldMkLst>
      </pc:sldChg>
      <pc:sldChg chg="modNotesTx">
        <pc:chgData name="朱慧明" userId="69d5de1b-1244-4d4c-b521-4de83ba5b23e" providerId="ADAL" clId="{647A1E96-F2E5-4BA2-8759-A4FDDDDAC79D}" dt="2022-04-15T06:02:47.336" v="16" actId="6549"/>
        <pc:sldMkLst>
          <pc:docMk/>
          <pc:sldMk cId="878596526" sldId="291"/>
        </pc:sldMkLst>
      </pc:sldChg>
      <pc:sldChg chg="modNotesTx">
        <pc:chgData name="朱慧明" userId="69d5de1b-1244-4d4c-b521-4de83ba5b23e" providerId="ADAL" clId="{647A1E96-F2E5-4BA2-8759-A4FDDDDAC79D}" dt="2022-04-15T06:02:51.448" v="17" actId="6549"/>
        <pc:sldMkLst>
          <pc:docMk/>
          <pc:sldMk cId="670192759" sldId="292"/>
        </pc:sldMkLst>
      </pc:sldChg>
      <pc:sldChg chg="modNotesTx">
        <pc:chgData name="朱慧明" userId="69d5de1b-1244-4d4c-b521-4de83ba5b23e" providerId="ADAL" clId="{647A1E96-F2E5-4BA2-8759-A4FDDDDAC79D}" dt="2022-04-15T06:02:54.881" v="18" actId="6549"/>
        <pc:sldMkLst>
          <pc:docMk/>
          <pc:sldMk cId="511241594" sldId="293"/>
        </pc:sldMkLst>
      </pc:sldChg>
      <pc:sldChg chg="modNotesTx">
        <pc:chgData name="朱慧明" userId="69d5de1b-1244-4d4c-b521-4de83ba5b23e" providerId="ADAL" clId="{647A1E96-F2E5-4BA2-8759-A4FDDDDAC79D}" dt="2022-04-15T06:02:57.925" v="19" actId="6549"/>
        <pc:sldMkLst>
          <pc:docMk/>
          <pc:sldMk cId="427417878" sldId="294"/>
        </pc:sldMkLst>
      </pc:sldChg>
      <pc:sldChg chg="modNotesTx">
        <pc:chgData name="朱慧明" userId="69d5de1b-1244-4d4c-b521-4de83ba5b23e" providerId="ADAL" clId="{647A1E96-F2E5-4BA2-8759-A4FDDDDAC79D}" dt="2022-04-15T06:03:00.878" v="20" actId="6549"/>
        <pc:sldMkLst>
          <pc:docMk/>
          <pc:sldMk cId="2256733318" sldId="295"/>
        </pc:sldMkLst>
      </pc:sldChg>
      <pc:sldChg chg="modNotesTx">
        <pc:chgData name="朱慧明" userId="69d5de1b-1244-4d4c-b521-4de83ba5b23e" providerId="ADAL" clId="{647A1E96-F2E5-4BA2-8759-A4FDDDDAC79D}" dt="2022-04-15T06:03:04.379" v="21" actId="6549"/>
        <pc:sldMkLst>
          <pc:docMk/>
          <pc:sldMk cId="2585387716" sldId="296"/>
        </pc:sldMkLst>
      </pc:sldChg>
      <pc:sldChg chg="modNotesTx">
        <pc:chgData name="朱慧明" userId="69d5de1b-1244-4d4c-b521-4de83ba5b23e" providerId="ADAL" clId="{647A1E96-F2E5-4BA2-8759-A4FDDDDAC79D}" dt="2022-04-15T06:03:10.028" v="22" actId="6549"/>
        <pc:sldMkLst>
          <pc:docMk/>
          <pc:sldMk cId="1611393657" sldId="297"/>
        </pc:sldMkLst>
      </pc:sldChg>
      <pc:sldChg chg="modNotesTx">
        <pc:chgData name="朱慧明" userId="69d5de1b-1244-4d4c-b521-4de83ba5b23e" providerId="ADAL" clId="{647A1E96-F2E5-4BA2-8759-A4FDDDDAC79D}" dt="2022-04-15T06:03:13.686" v="23" actId="6549"/>
        <pc:sldMkLst>
          <pc:docMk/>
          <pc:sldMk cId="161628873" sldId="299"/>
        </pc:sldMkLst>
      </pc:sldChg>
      <pc:sldChg chg="modNotesTx">
        <pc:chgData name="朱慧明" userId="69d5de1b-1244-4d4c-b521-4de83ba5b23e" providerId="ADAL" clId="{647A1E96-F2E5-4BA2-8759-A4FDDDDAC79D}" dt="2022-04-15T06:03:17.512" v="24" actId="20577"/>
        <pc:sldMkLst>
          <pc:docMk/>
          <pc:sldMk cId="1005099518" sldId="300"/>
        </pc:sldMkLst>
      </pc:sldChg>
      <pc:sldChg chg="modNotesTx">
        <pc:chgData name="朱慧明" userId="69d5de1b-1244-4d4c-b521-4de83ba5b23e" providerId="ADAL" clId="{647A1E96-F2E5-4BA2-8759-A4FDDDDAC79D}" dt="2022-04-15T06:03:33.324" v="27" actId="6549"/>
        <pc:sldMkLst>
          <pc:docMk/>
          <pc:sldMk cId="394560196" sldId="301"/>
        </pc:sldMkLst>
      </pc:sldChg>
      <pc:sldChg chg="modNotesTx">
        <pc:chgData name="朱慧明" userId="69d5de1b-1244-4d4c-b521-4de83ba5b23e" providerId="ADAL" clId="{647A1E96-F2E5-4BA2-8759-A4FDDDDAC79D}" dt="2022-04-15T06:03:39.504" v="28" actId="6549"/>
        <pc:sldMkLst>
          <pc:docMk/>
          <pc:sldMk cId="3050863441" sldId="304"/>
        </pc:sldMkLst>
      </pc:sldChg>
      <pc:sldChg chg="modNotesTx">
        <pc:chgData name="朱慧明" userId="69d5de1b-1244-4d4c-b521-4de83ba5b23e" providerId="ADAL" clId="{647A1E96-F2E5-4BA2-8759-A4FDDDDAC79D}" dt="2022-04-15T06:03:45.222" v="29" actId="6549"/>
        <pc:sldMkLst>
          <pc:docMk/>
          <pc:sldMk cId="1318711963" sldId="305"/>
        </pc:sldMkLst>
      </pc:sldChg>
      <pc:sldChg chg="modNotesTx">
        <pc:chgData name="朱慧明" userId="69d5de1b-1244-4d4c-b521-4de83ba5b23e" providerId="ADAL" clId="{647A1E96-F2E5-4BA2-8759-A4FDDDDAC79D}" dt="2022-04-15T06:03:48.878" v="30" actId="6549"/>
        <pc:sldMkLst>
          <pc:docMk/>
          <pc:sldMk cId="2963721518" sldId="306"/>
        </pc:sldMkLst>
      </pc:sldChg>
      <pc:sldChg chg="modNotesTx">
        <pc:chgData name="朱慧明" userId="69d5de1b-1244-4d4c-b521-4de83ba5b23e" providerId="ADAL" clId="{647A1E96-F2E5-4BA2-8759-A4FDDDDAC79D}" dt="2022-04-15T06:04:03.148" v="32" actId="6549"/>
        <pc:sldMkLst>
          <pc:docMk/>
          <pc:sldMk cId="3755715277" sldId="308"/>
        </pc:sldMkLst>
      </pc:sldChg>
      <pc:sldChg chg="modNotesTx">
        <pc:chgData name="朱慧明" userId="69d5de1b-1244-4d4c-b521-4de83ba5b23e" providerId="ADAL" clId="{647A1E96-F2E5-4BA2-8759-A4FDDDDAC79D}" dt="2022-04-15T06:04:15.706" v="35" actId="6549"/>
        <pc:sldMkLst>
          <pc:docMk/>
          <pc:sldMk cId="2148246816" sldId="309"/>
        </pc:sldMkLst>
      </pc:sldChg>
      <pc:sldChg chg="modNotesTx">
        <pc:chgData name="朱慧明" userId="69d5de1b-1244-4d4c-b521-4de83ba5b23e" providerId="ADAL" clId="{647A1E96-F2E5-4BA2-8759-A4FDDDDAC79D}" dt="2022-04-15T06:04:22.850" v="37" actId="6549"/>
        <pc:sldMkLst>
          <pc:docMk/>
          <pc:sldMk cId="2615577819" sldId="310"/>
        </pc:sldMkLst>
      </pc:sldChg>
      <pc:sldChg chg="del modNotesTx">
        <pc:chgData name="朱慧明" userId="69d5de1b-1244-4d4c-b521-4de83ba5b23e" providerId="ADAL" clId="{647A1E96-F2E5-4BA2-8759-A4FDDDDAC79D}" dt="2022-04-15T06:06:51.516" v="46" actId="47"/>
        <pc:sldMkLst>
          <pc:docMk/>
          <pc:sldMk cId="134236844" sldId="336"/>
        </pc:sldMkLst>
      </pc:sldChg>
      <pc:sldChg chg="modNotesTx">
        <pc:chgData name="朱慧明" userId="69d5de1b-1244-4d4c-b521-4de83ba5b23e" providerId="ADAL" clId="{647A1E96-F2E5-4BA2-8759-A4FDDDDAC79D}" dt="2022-04-15T06:03:21.265" v="25" actId="6549"/>
        <pc:sldMkLst>
          <pc:docMk/>
          <pc:sldMk cId="1058595034" sldId="337"/>
        </pc:sldMkLst>
      </pc:sldChg>
      <pc:sldChg chg="modNotesTx">
        <pc:chgData name="朱慧明" userId="69d5de1b-1244-4d4c-b521-4de83ba5b23e" providerId="ADAL" clId="{647A1E96-F2E5-4BA2-8759-A4FDDDDAC79D}" dt="2022-04-15T06:03:25.119" v="26" actId="6549"/>
        <pc:sldMkLst>
          <pc:docMk/>
          <pc:sldMk cId="4171207913" sldId="338"/>
        </pc:sldMkLst>
      </pc:sldChg>
      <pc:sldChg chg="modNotesTx">
        <pc:chgData name="朱慧明" userId="69d5de1b-1244-4d4c-b521-4de83ba5b23e" providerId="ADAL" clId="{647A1E96-F2E5-4BA2-8759-A4FDDDDAC79D}" dt="2022-04-15T06:02:22.231" v="11" actId="6549"/>
        <pc:sldMkLst>
          <pc:docMk/>
          <pc:sldMk cId="1064681366" sldId="341"/>
        </pc:sldMkLst>
      </pc:sldChg>
      <pc:sldChg chg="modNotesTx">
        <pc:chgData name="朱慧明" userId="69d5de1b-1244-4d4c-b521-4de83ba5b23e" providerId="ADAL" clId="{647A1E96-F2E5-4BA2-8759-A4FDDDDAC79D}" dt="2022-04-15T06:03:54.241" v="31" actId="6549"/>
        <pc:sldMkLst>
          <pc:docMk/>
          <pc:sldMk cId="1932657764" sldId="343"/>
        </pc:sldMkLst>
      </pc:sldChg>
      <pc:sldChg chg="modNotesTx">
        <pc:chgData name="朱慧明" userId="69d5de1b-1244-4d4c-b521-4de83ba5b23e" providerId="ADAL" clId="{647A1E96-F2E5-4BA2-8759-A4FDDDDAC79D}" dt="2022-04-15T06:04:07.288" v="33" actId="6549"/>
        <pc:sldMkLst>
          <pc:docMk/>
          <pc:sldMk cId="708827153" sldId="347"/>
        </pc:sldMkLst>
      </pc:sldChg>
      <pc:sldChg chg="modNotesTx">
        <pc:chgData name="朱慧明" userId="69d5de1b-1244-4d4c-b521-4de83ba5b23e" providerId="ADAL" clId="{647A1E96-F2E5-4BA2-8759-A4FDDDDAC79D}" dt="2022-04-15T06:04:10.864" v="34" actId="6549"/>
        <pc:sldMkLst>
          <pc:docMk/>
          <pc:sldMk cId="1035818545" sldId="349"/>
        </pc:sldMkLst>
      </pc:sldChg>
      <pc:sldChg chg="del">
        <pc:chgData name="朱慧明" userId="69d5de1b-1244-4d4c-b521-4de83ba5b23e" providerId="ADAL" clId="{647A1E96-F2E5-4BA2-8759-A4FDDDDAC79D}" dt="2022-04-15T06:04:36.287" v="38" actId="47"/>
        <pc:sldMkLst>
          <pc:docMk/>
          <pc:sldMk cId="498294053" sldId="352"/>
        </pc:sldMkLst>
      </pc:sldChg>
      <pc:sldChg chg="del ord">
        <pc:chgData name="朱慧明" userId="69d5de1b-1244-4d4c-b521-4de83ba5b23e" providerId="ADAL" clId="{647A1E96-F2E5-4BA2-8759-A4FDDDDAC79D}" dt="2022-04-15T06:04:55.605" v="45" actId="47"/>
        <pc:sldMkLst>
          <pc:docMk/>
          <pc:sldMk cId="2573966686" sldId="353"/>
        </pc:sldMkLst>
      </pc:sldChg>
      <pc:sldChg chg="del">
        <pc:chgData name="朱慧明" userId="69d5de1b-1244-4d4c-b521-4de83ba5b23e" providerId="ADAL" clId="{647A1E96-F2E5-4BA2-8759-A4FDDDDAC79D}" dt="2022-04-15T06:04:40.036" v="39" actId="47"/>
        <pc:sldMkLst>
          <pc:docMk/>
          <pc:sldMk cId="2905622861" sldId="354"/>
        </pc:sldMkLst>
      </pc:sldChg>
      <pc:sldChg chg="del">
        <pc:chgData name="朱慧明" userId="69d5de1b-1244-4d4c-b521-4de83ba5b23e" providerId="ADAL" clId="{647A1E96-F2E5-4BA2-8759-A4FDDDDAC79D}" dt="2022-04-15T06:04:42.333" v="40" actId="47"/>
        <pc:sldMkLst>
          <pc:docMk/>
          <pc:sldMk cId="249892260" sldId="355"/>
        </pc:sldMkLst>
      </pc:sldChg>
      <pc:sldChg chg="del">
        <pc:chgData name="朱慧明" userId="69d5de1b-1244-4d4c-b521-4de83ba5b23e" providerId="ADAL" clId="{647A1E96-F2E5-4BA2-8759-A4FDDDDAC79D}" dt="2022-04-15T06:04:43.395" v="41" actId="47"/>
        <pc:sldMkLst>
          <pc:docMk/>
          <pc:sldMk cId="2458451402" sldId="356"/>
        </pc:sldMkLst>
      </pc:sldChg>
      <pc:sldChg chg="del">
        <pc:chgData name="朱慧明" userId="69d5de1b-1244-4d4c-b521-4de83ba5b23e" providerId="ADAL" clId="{647A1E96-F2E5-4BA2-8759-A4FDDDDAC79D}" dt="2022-04-15T06:04:44.627" v="42" actId="47"/>
        <pc:sldMkLst>
          <pc:docMk/>
          <pc:sldMk cId="178544032" sldId="357"/>
        </pc:sldMkLst>
      </pc:sldChg>
      <pc:sldChg chg="del">
        <pc:chgData name="朱慧明" userId="69d5de1b-1244-4d4c-b521-4de83ba5b23e" providerId="ADAL" clId="{647A1E96-F2E5-4BA2-8759-A4FDDDDAC79D}" dt="2022-04-15T06:04:47.324" v="43" actId="47"/>
        <pc:sldMkLst>
          <pc:docMk/>
          <pc:sldMk cId="4286798730" sldId="358"/>
        </pc:sldMkLst>
      </pc:sldChg>
      <pc:sldChg chg="del">
        <pc:chgData name="朱慧明" userId="69d5de1b-1244-4d4c-b521-4de83ba5b23e" providerId="ADAL" clId="{647A1E96-F2E5-4BA2-8759-A4FDDDDAC79D}" dt="2022-04-15T06:04:50.965" v="44" actId="47"/>
        <pc:sldMkLst>
          <pc:docMk/>
          <pc:sldMk cId="2169530196" sldId="3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0AC9648-DDC2-B10C-7459-A4055D788E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73661-2E2A-E2B0-1458-71543389D0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B67D3-C3B4-4C14-A2F8-B0F5CB93455D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1E3E6E5-4343-FEAD-193D-CDC7E16C5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9CB1AD7-4B16-4C45-4344-6479A3E3E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87C1-C719-4977-BC36-348C450291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859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AA091-9DF4-47CE-A654-7E462ED7A5B6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8C236-2E9D-4D06-9AB3-4FED7D193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44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../slides/slide14.xml"/><Relationship Id="rId3" Type="http://schemas.openxmlformats.org/officeDocument/2006/relationships/slide" Target="../slides/slide3.xml"/><Relationship Id="rId7" Type="http://schemas.openxmlformats.org/officeDocument/2006/relationships/slide" Target="../slides/slide7.xml"/><Relationship Id="rId12" Type="http://schemas.openxmlformats.org/officeDocument/2006/relationships/slide" Target="../slides/slide12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6.xml"/><Relationship Id="rId11" Type="http://schemas.openxmlformats.org/officeDocument/2006/relationships/slide" Target="../slides/slide11.xml"/><Relationship Id="rId5" Type="http://schemas.openxmlformats.org/officeDocument/2006/relationships/slide" Target="../slides/slide5.xml"/><Relationship Id="rId15" Type="http://schemas.openxmlformats.org/officeDocument/2006/relationships/slide" Target="../slides/slide17.xml"/><Relationship Id="rId10" Type="http://schemas.openxmlformats.org/officeDocument/2006/relationships/slide" Target="../slides/slide9.xml"/><Relationship Id="rId4" Type="http://schemas.openxmlformats.org/officeDocument/2006/relationships/slide" Target="../slides/slide4.xml"/><Relationship Id="rId9" Type="http://schemas.openxmlformats.org/officeDocument/2006/relationships/slide" Target="../slides/slide8.xml"/><Relationship Id="rId14" Type="http://schemas.openxmlformats.org/officeDocument/2006/relationships/slide" Target="../slides/slide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9C36E-C45D-4917-BA1C-3EE235B4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SG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04B8C9-8CCC-48C3-B7F7-BC05CA83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SG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626B6-7F89-463D-B173-1EE8F197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4E2B-864E-4732-A313-93E307EBB82E}" type="datetimeFigureOut">
              <a:rPr lang="zh-SG" altLang="en-US" smtClean="0"/>
              <a:t>03/11/22</a:t>
            </a:fld>
            <a:endParaRPr lang="zh-SG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0B2EEA-FEAD-4FEC-B5B9-D7136BD1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EF9F97-3BF9-4A94-A7C4-9B5E3A10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B86D-834A-46F6-840E-34C1EAEC6DB1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0949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9">
            <a:hlinkClick r:id="rId2" action="ppaction://hlinksldjump" tooltip="第1题"/>
            <a:extLst>
              <a:ext uri="{FF2B5EF4-FFF2-40B4-BE49-F238E27FC236}">
                <a16:creationId xmlns:a16="http://schemas.microsoft.com/office/drawing/2014/main" id="{0131B38F-12E6-4ACF-9E0F-2DC2ECB571AA}"/>
              </a:ext>
            </a:extLst>
          </p:cNvPr>
          <p:cNvSpPr>
            <a:spLocks noChangeAspect="1"/>
          </p:cNvSpPr>
          <p:nvPr userDrawn="1"/>
        </p:nvSpPr>
        <p:spPr>
          <a:xfrm>
            <a:off x="1427366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: 圆角 20">
            <a:hlinkClick r:id="rId3" action="ppaction://hlinksldjump" tooltip="第2题"/>
            <a:extLst>
              <a:ext uri="{FF2B5EF4-FFF2-40B4-BE49-F238E27FC236}">
                <a16:creationId xmlns:a16="http://schemas.microsoft.com/office/drawing/2014/main" id="{1959709E-1948-49CE-AC56-0470FB3DE53E}"/>
              </a:ext>
            </a:extLst>
          </p:cNvPr>
          <p:cNvSpPr>
            <a:spLocks noChangeAspect="1"/>
          </p:cNvSpPr>
          <p:nvPr userDrawn="1"/>
        </p:nvSpPr>
        <p:spPr>
          <a:xfrm>
            <a:off x="2067462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: 圆角 21">
            <a:hlinkClick r:id="rId4" action="ppaction://hlinksldjump" tooltip="第3题"/>
            <a:extLst>
              <a:ext uri="{FF2B5EF4-FFF2-40B4-BE49-F238E27FC236}">
                <a16:creationId xmlns:a16="http://schemas.microsoft.com/office/drawing/2014/main" id="{76DD08CC-F703-4C35-B1A1-2B6BB7D4340C}"/>
              </a:ext>
            </a:extLst>
          </p:cNvPr>
          <p:cNvSpPr>
            <a:spLocks noChangeAspect="1"/>
          </p:cNvSpPr>
          <p:nvPr userDrawn="1"/>
        </p:nvSpPr>
        <p:spPr>
          <a:xfrm>
            <a:off x="2707558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: 圆角 22">
            <a:hlinkClick r:id="rId5" action="ppaction://hlinksldjump" tooltip="第4题"/>
            <a:extLst>
              <a:ext uri="{FF2B5EF4-FFF2-40B4-BE49-F238E27FC236}">
                <a16:creationId xmlns:a16="http://schemas.microsoft.com/office/drawing/2014/main" id="{69105D45-FD8C-401C-AAEB-B3C8D595CE6C}"/>
              </a:ext>
            </a:extLst>
          </p:cNvPr>
          <p:cNvSpPr>
            <a:spLocks noChangeAspect="1"/>
          </p:cNvSpPr>
          <p:nvPr userDrawn="1"/>
        </p:nvSpPr>
        <p:spPr>
          <a:xfrm>
            <a:off x="3347654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: 圆角 36">
            <a:hlinkClick r:id="rId6" action="ppaction://hlinksldjump" tooltip="第5题"/>
            <a:extLst>
              <a:ext uri="{FF2B5EF4-FFF2-40B4-BE49-F238E27FC236}">
                <a16:creationId xmlns:a16="http://schemas.microsoft.com/office/drawing/2014/main" id="{51AE52DD-C3A4-4125-B71D-72A6E2974E43}"/>
              </a:ext>
            </a:extLst>
          </p:cNvPr>
          <p:cNvSpPr>
            <a:spLocks noChangeAspect="1"/>
          </p:cNvSpPr>
          <p:nvPr userDrawn="1"/>
        </p:nvSpPr>
        <p:spPr>
          <a:xfrm>
            <a:off x="3987750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5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37">
            <a:hlinkClick r:id="rId7" action="ppaction://hlinksldjump"/>
            <a:extLst>
              <a:ext uri="{FF2B5EF4-FFF2-40B4-BE49-F238E27FC236}">
                <a16:creationId xmlns:a16="http://schemas.microsoft.com/office/drawing/2014/main" id="{349A3D76-B055-4AE4-BC37-65BD45EAF176}"/>
              </a:ext>
            </a:extLst>
          </p:cNvPr>
          <p:cNvSpPr>
            <a:spLocks noChangeAspect="1"/>
          </p:cNvSpPr>
          <p:nvPr userDrawn="1"/>
        </p:nvSpPr>
        <p:spPr>
          <a:xfrm>
            <a:off x="4627846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hlinkClick r:id="rId3" action="ppaction://hlinksldjump" tooltip="单击返回目录"/>
            <a:extLst>
              <a:ext uri="{FF2B5EF4-FFF2-40B4-BE49-F238E27FC236}">
                <a16:creationId xmlns:a16="http://schemas.microsoft.com/office/drawing/2014/main" id="{4793CD01-B8B5-4EBE-9876-BFED9A936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15616" t="14435" b="24714"/>
          <a:stretch/>
        </p:blipFill>
        <p:spPr>
          <a:xfrm>
            <a:off x="35307" y="6273804"/>
            <a:ext cx="1322136" cy="523084"/>
          </a:xfrm>
          <a:prstGeom prst="rect">
            <a:avLst/>
          </a:prstGeom>
        </p:spPr>
      </p:pic>
      <p:sp>
        <p:nvSpPr>
          <p:cNvPr id="10" name="矩形: 圆角 19">
            <a:hlinkClick r:id="rId9" action="ppaction://hlinksldjump" tooltip="第1题"/>
            <a:extLst>
              <a:ext uri="{FF2B5EF4-FFF2-40B4-BE49-F238E27FC236}">
                <a16:creationId xmlns:a16="http://schemas.microsoft.com/office/drawing/2014/main" id="{0131B38F-12E6-4ACF-9E0F-2DC2ECB571AA}"/>
              </a:ext>
            </a:extLst>
          </p:cNvPr>
          <p:cNvSpPr>
            <a:spLocks noChangeAspect="1"/>
          </p:cNvSpPr>
          <p:nvPr userDrawn="1"/>
        </p:nvSpPr>
        <p:spPr>
          <a:xfrm>
            <a:off x="5267942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7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圆角 20">
            <a:hlinkClick r:id="rId10" action="ppaction://hlinksldjump" tooltip="第2题"/>
            <a:extLst>
              <a:ext uri="{FF2B5EF4-FFF2-40B4-BE49-F238E27FC236}">
                <a16:creationId xmlns:a16="http://schemas.microsoft.com/office/drawing/2014/main" id="{1959709E-1948-49CE-AC56-0470FB3DE53E}"/>
              </a:ext>
            </a:extLst>
          </p:cNvPr>
          <p:cNvSpPr>
            <a:spLocks noChangeAspect="1"/>
          </p:cNvSpPr>
          <p:nvPr userDrawn="1"/>
        </p:nvSpPr>
        <p:spPr>
          <a:xfrm>
            <a:off x="5908038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8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: 圆角 21">
            <a:hlinkClick r:id="rId11" action="ppaction://hlinksldjump" tooltip="第3题"/>
            <a:extLst>
              <a:ext uri="{FF2B5EF4-FFF2-40B4-BE49-F238E27FC236}">
                <a16:creationId xmlns:a16="http://schemas.microsoft.com/office/drawing/2014/main" id="{76DD08CC-F703-4C35-B1A1-2B6BB7D4340C}"/>
              </a:ext>
            </a:extLst>
          </p:cNvPr>
          <p:cNvSpPr>
            <a:spLocks noChangeAspect="1"/>
          </p:cNvSpPr>
          <p:nvPr userDrawn="1"/>
        </p:nvSpPr>
        <p:spPr>
          <a:xfrm>
            <a:off x="6548134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9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圆角 22">
            <a:hlinkClick r:id="rId12" action="ppaction://hlinksldjump" tooltip="第4题"/>
            <a:extLst>
              <a:ext uri="{FF2B5EF4-FFF2-40B4-BE49-F238E27FC236}">
                <a16:creationId xmlns:a16="http://schemas.microsoft.com/office/drawing/2014/main" id="{69105D45-FD8C-401C-AAEB-B3C8D595CE6C}"/>
              </a:ext>
            </a:extLst>
          </p:cNvPr>
          <p:cNvSpPr>
            <a:spLocks noChangeAspect="1"/>
          </p:cNvSpPr>
          <p:nvPr userDrawn="1"/>
        </p:nvSpPr>
        <p:spPr>
          <a:xfrm>
            <a:off x="7188230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10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圆角 36">
            <a:hlinkClick r:id="rId13" action="ppaction://hlinksldjump" tooltip="第5题"/>
            <a:extLst>
              <a:ext uri="{FF2B5EF4-FFF2-40B4-BE49-F238E27FC236}">
                <a16:creationId xmlns:a16="http://schemas.microsoft.com/office/drawing/2014/main" id="{51AE52DD-C3A4-4125-B71D-72A6E2974E43}"/>
              </a:ext>
            </a:extLst>
          </p:cNvPr>
          <p:cNvSpPr>
            <a:spLocks noChangeAspect="1"/>
          </p:cNvSpPr>
          <p:nvPr userDrawn="1"/>
        </p:nvSpPr>
        <p:spPr>
          <a:xfrm>
            <a:off x="7828326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11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: 圆角 37">
            <a:hlinkClick r:id="rId14" action="ppaction://hlinksldjump"/>
            <a:extLst>
              <a:ext uri="{FF2B5EF4-FFF2-40B4-BE49-F238E27FC236}">
                <a16:creationId xmlns:a16="http://schemas.microsoft.com/office/drawing/2014/main" id="{349A3D76-B055-4AE4-BC37-65BD45EAF176}"/>
              </a:ext>
            </a:extLst>
          </p:cNvPr>
          <p:cNvSpPr>
            <a:spLocks noChangeAspect="1"/>
          </p:cNvSpPr>
          <p:nvPr userDrawn="1"/>
        </p:nvSpPr>
        <p:spPr>
          <a:xfrm>
            <a:off x="8468422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12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: 圆角 19">
            <a:hlinkClick r:id="rId15" action="ppaction://hlinksldjump" tooltip="第1题"/>
            <a:extLst>
              <a:ext uri="{FF2B5EF4-FFF2-40B4-BE49-F238E27FC236}">
                <a16:creationId xmlns:a16="http://schemas.microsoft.com/office/drawing/2014/main" id="{0131B38F-12E6-4ACF-9E0F-2DC2ECB571AA}"/>
              </a:ext>
            </a:extLst>
          </p:cNvPr>
          <p:cNvSpPr>
            <a:spLocks noChangeAspect="1"/>
          </p:cNvSpPr>
          <p:nvPr userDrawn="1"/>
        </p:nvSpPr>
        <p:spPr>
          <a:xfrm>
            <a:off x="9108518" y="6362159"/>
            <a:ext cx="501329" cy="434729"/>
          </a:xfrm>
          <a:prstGeom prst="round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方正魏碑简体" panose="02010601030101010101" pitchFamily="2" charset="-122"/>
                <a:cs typeface="Times New Roman" panose="02020603050405020304" pitchFamily="18" charset="0"/>
              </a:rPr>
              <a:t>13</a:t>
            </a:r>
            <a:endParaRPr lang="zh-CN" altLang="en-US" sz="3200" b="1" dirty="0">
              <a:latin typeface="Times New Roman" panose="02020603050405020304" pitchFamily="18" charset="0"/>
              <a:ea typeface="方正魏碑简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6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../slides/slid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hlinkClick r:id="rId4" action="ppaction://hlinksldjump" tooltip="回首页"/>
            <a:extLst>
              <a:ext uri="{FF2B5EF4-FFF2-40B4-BE49-F238E27FC236}">
                <a16:creationId xmlns:a16="http://schemas.microsoft.com/office/drawing/2014/main" id="{50DB56F0-1F31-4164-A4CC-E5EB5AA0607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342166" y="56421"/>
            <a:ext cx="764215" cy="3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7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31CC0B-7D35-B235-6F41-37563A7839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hlinkClick r:id="rId2" action="ppaction://hlinksldjump"/>
            <a:extLst>
              <a:ext uri="{FF2B5EF4-FFF2-40B4-BE49-F238E27FC236}">
                <a16:creationId xmlns:a16="http://schemas.microsoft.com/office/drawing/2014/main" id="{50DB56F0-1F31-4164-A4CC-E5EB5AA06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2166" y="56421"/>
            <a:ext cx="764215" cy="3005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0670386-B8F9-8822-8DA3-DBFE84285670}"/>
              </a:ext>
            </a:extLst>
          </p:cNvPr>
          <p:cNvSpPr txBox="1"/>
          <p:nvPr/>
        </p:nvSpPr>
        <p:spPr>
          <a:xfrm>
            <a:off x="6164961" y="1666709"/>
            <a:ext cx="56541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第二章 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二次函数</a:t>
            </a:r>
            <a:endParaRPr lang="en-US" altLang="zh-CN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课 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二次函数的应用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18DC1A-8E47-5FB0-3CA9-E9DBCA95E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04" y="206688"/>
            <a:ext cx="4827879" cy="6350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844897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83E2B8-15AF-7200-E791-D5E28C2BB3CA}"/>
                  </a:ext>
                </a:extLst>
              </p:cNvPr>
              <p:cNvSpPr txBox="1"/>
              <p:nvPr/>
            </p:nvSpPr>
            <p:spPr>
              <a:xfrm>
                <a:off x="716017" y="327869"/>
                <a:ext cx="10759965" cy="2695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3350" indent="13335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50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，面积为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2700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得：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(50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 baseline="30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50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，＝－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3200" kern="100" baseline="30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625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2700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 baseline="-25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最大值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625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50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25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2700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答：当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米，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25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米时，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面积最大是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625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平方米；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D83E2B8-15AF-7200-E791-D5E28C2BB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17" y="327869"/>
                <a:ext cx="10759965" cy="2695161"/>
              </a:xfrm>
              <a:prstGeom prst="rect">
                <a:avLst/>
              </a:prstGeom>
              <a:blipFill>
                <a:blip r:embed="rId2"/>
                <a:stretch>
                  <a:fillRect t="-3738" b="-1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2AA232-A935-E2D4-97AC-BE362B3BDE79}"/>
                  </a:ext>
                </a:extLst>
              </p:cNvPr>
              <p:cNvSpPr txBox="1"/>
              <p:nvPr/>
            </p:nvSpPr>
            <p:spPr>
              <a:xfrm>
                <a:off x="2609193" y="3075580"/>
                <a:ext cx="7417676" cy="3258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3350" indent="127000" algn="just" latinLnBrk="1"/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若墙体长度是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20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米，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2700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BC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≤20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≥15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2700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在函数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 baseline="30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50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中，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2700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＞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随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的增大而减小，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2700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15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 baseline="-25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最大值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300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答：面积最大为</a:t>
                </a:r>
                <a:r>
                  <a:rPr lang="en-US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300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平方米．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62AA232-A935-E2D4-97AC-BE362B3BD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193" y="3075580"/>
                <a:ext cx="7417676" cy="3258008"/>
              </a:xfrm>
              <a:prstGeom prst="rect">
                <a:avLst/>
              </a:prstGeom>
              <a:blipFill>
                <a:blip r:embed="rId3"/>
                <a:stretch>
                  <a:fillRect l="-2051" t="-3113" b="-5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0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page17image61638896">
            <a:extLst>
              <a:ext uri="{FF2B5EF4-FFF2-40B4-BE49-F238E27FC236}">
                <a16:creationId xmlns:a16="http://schemas.microsoft.com/office/drawing/2014/main" id="{3271F744-201F-3FCA-CF9D-5CF7677A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72" y="2869324"/>
            <a:ext cx="3809691" cy="32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C742C2E-DC1D-1821-1E44-0F507740A895}"/>
              </a:ext>
            </a:extLst>
          </p:cNvPr>
          <p:cNvSpPr txBox="1"/>
          <p:nvPr/>
        </p:nvSpPr>
        <p:spPr>
          <a:xfrm>
            <a:off x="1514803" y="372494"/>
            <a:ext cx="916239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9.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如图，在</a:t>
            </a:r>
            <a:r>
              <a:rPr lang="en-US" altLang="zh-CN" sz="32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△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ABC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BC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12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BC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上的高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AH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8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，矩形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DEFG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的边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EF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在边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BC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上，顶点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D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G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分别在边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AB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AC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上．设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DE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，矩形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DEFG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的面积为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，那</a:t>
            </a:r>
            <a:endParaRPr lang="en-US" altLang="zh-CN" sz="32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么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关于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的函数关系式是</a:t>
            </a:r>
            <a:r>
              <a:rPr lang="zh-CN" altLang="zh-CN" sz="320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320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					</a:t>
            </a:r>
            <a:r>
              <a:rPr lang="zh-CN" altLang="zh-CN" sz="320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endParaRPr lang="en-US" altLang="zh-CN" sz="32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需写出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74A9371-5471-FD78-1804-9D139C8FAD3E}"/>
                  </a:ext>
                </a:extLst>
              </p:cNvPr>
              <p:cNvSpPr txBox="1"/>
              <p:nvPr/>
            </p:nvSpPr>
            <p:spPr>
              <a:xfrm>
                <a:off x="6224751" y="1804407"/>
                <a:ext cx="2540876" cy="701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i="1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D83EDA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zh-CN" altLang="zh-CN" sz="2800" i="1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sz="2800" i="1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zh-CN" altLang="zh-CN" sz="2800">
                        <a:solidFill>
                          <a:srgbClr val="D83EDA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＋</m:t>
                    </m:r>
                  </m:oMath>
                </a14:m>
                <a:r>
                  <a:rPr lang="en-US" altLang="zh-CN" sz="2800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12</a:t>
                </a:r>
                <a:r>
                  <a:rPr lang="en-US" altLang="zh-CN" sz="2800" i="1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endParaRPr lang="zh-CN" altLang="en-US" sz="280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74A9371-5471-FD78-1804-9D139C8FA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751" y="1804407"/>
                <a:ext cx="2540876" cy="701602"/>
              </a:xfrm>
              <a:prstGeom prst="rect">
                <a:avLst/>
              </a:prstGeom>
              <a:blipFill>
                <a:blip r:embed="rId3"/>
                <a:stretch>
                  <a:fillRect l="-4975" r="-2488" b="-10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6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B3C8E5D-5C51-CDE9-9A35-938DD27E0F56}"/>
              </a:ext>
            </a:extLst>
          </p:cNvPr>
          <p:cNvSpPr txBox="1"/>
          <p:nvPr/>
        </p:nvSpPr>
        <p:spPr>
          <a:xfrm>
            <a:off x="264072" y="287621"/>
            <a:ext cx="1166385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，矩形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的两边长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 cm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 cm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，点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分别从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同时出发，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在边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上沿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方向以每秒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cm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的速度匀速运动，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在边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上沿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方向以每秒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cm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的速度匀速运动，当一点到达终点时，另一点也停止运动．设运动时间为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秒，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△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PBQ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的面积为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 cm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求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关于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的函数关系式，并写出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的取值范围；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求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△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PBQ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的面积的最大值．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AE0829-9FD5-02B0-8E5C-309006DB7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798" y="4383032"/>
            <a:ext cx="5370129" cy="19049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73B00A9-B0AD-9735-1934-925E2074CC69}"/>
                  </a:ext>
                </a:extLst>
              </p:cNvPr>
              <p:cNvSpPr txBox="1"/>
              <p:nvPr/>
            </p:nvSpPr>
            <p:spPr>
              <a:xfrm>
                <a:off x="456543" y="3995216"/>
                <a:ext cx="6185338" cy="2170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3350" indent="133350" algn="just" latinLnBrk="1"/>
                <a:r>
                  <a:rPr lang="en-US" altLang="zh-CN" sz="2800" kern="100">
                    <a:solidFill>
                      <a:srgbClr val="FFFFFF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/</a:t>
                </a:r>
                <a:r>
                  <a:rPr lang="zh-CN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</a:t>
                </a:r>
                <a:r>
                  <a:rPr lang="en-US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2800" kern="100">
                    <a:solidFill>
                      <a:srgbClr val="D83EDA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∵</a:t>
                </a:r>
                <a:r>
                  <a:rPr lang="en-US" altLang="zh-CN" sz="28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kern="100" baseline="-25000">
                    <a:solidFill>
                      <a:srgbClr val="D83EDA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2800" i="1" kern="100" baseline="-25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PBQ</a:t>
                </a:r>
                <a:r>
                  <a:rPr lang="zh-CN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PB</a:t>
                </a:r>
                <a:r>
                  <a:rPr lang="en-US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•</a:t>
                </a:r>
                <a:r>
                  <a:rPr lang="en-US" altLang="zh-CN" sz="28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BQ</a:t>
                </a:r>
                <a:r>
                  <a:rPr lang="zh-CN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8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00050" indent="190500" algn="just" latinLnBrk="1"/>
                <a:r>
                  <a:rPr lang="en-US" altLang="zh-CN" sz="28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PB</a:t>
                </a:r>
                <a:r>
                  <a:rPr lang="zh-CN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AP</a:t>
                </a:r>
                <a:r>
                  <a:rPr lang="zh-CN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18</a:t>
                </a:r>
                <a:r>
                  <a:rPr lang="zh-CN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BQ</a:t>
                </a:r>
                <a:r>
                  <a:rPr lang="zh-CN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28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00050" indent="190500" algn="just" latinLnBrk="1"/>
                <a:r>
                  <a:rPr lang="en-US" altLang="zh-CN" sz="2800" kern="100">
                    <a:solidFill>
                      <a:srgbClr val="D83EDA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∴</a:t>
                </a:r>
                <a:r>
                  <a:rPr lang="en-US" altLang="zh-CN" sz="28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(18</a:t>
                </a:r>
                <a:r>
                  <a:rPr lang="zh-CN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en-US" altLang="zh-CN" sz="2800" kern="1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00050" indent="190500" algn="just" latinLnBrk="1"/>
                <a:r>
                  <a:rPr lang="zh-CN" altLang="zh-CN" sz="28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y</a:t>
                </a:r>
                <a:r>
                  <a:rPr lang="zh-CN" altLang="zh-CN" sz="28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2800" i="1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en-US" altLang="zh-CN" sz="2800" baseline="30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zh-CN" altLang="zh-CN" sz="28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8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9</a:t>
                </a:r>
                <a:r>
                  <a:rPr lang="en-US" altLang="zh-CN" sz="2800" i="1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en-US" altLang="zh-CN" sz="28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(0</a:t>
                </a:r>
                <a:r>
                  <a:rPr lang="zh-CN" altLang="zh-CN" sz="28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2800" i="1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en-US" altLang="zh-CN" sz="28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≤4)</a:t>
                </a:r>
                <a:r>
                  <a:rPr lang="zh-CN" altLang="zh-CN" sz="28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r>
                  <a:rPr lang="zh-CN" altLang="zh-CN" sz="2800">
                    <a:effectLst/>
                  </a:rPr>
                  <a:t> </a:t>
                </a:r>
                <a:endParaRPr lang="zh-CN" altLang="en-US" sz="280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73B00A9-B0AD-9735-1934-925E2074C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3" y="3995216"/>
                <a:ext cx="6185338" cy="2170851"/>
              </a:xfrm>
              <a:prstGeom prst="rect">
                <a:avLst/>
              </a:prstGeom>
              <a:blipFill>
                <a:blip r:embed="rId3"/>
                <a:stretch>
                  <a:fillRect t="-581" b="-69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4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BAB2353-56B3-DAA0-903F-2F3ADA389A4B}"/>
                  </a:ext>
                </a:extLst>
              </p:cNvPr>
              <p:cNvSpPr txBox="1"/>
              <p:nvPr/>
            </p:nvSpPr>
            <p:spPr>
              <a:xfrm>
                <a:off x="2408182" y="1947761"/>
                <a:ext cx="7375635" cy="2962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66700" indent="127000" algn="just" latinLnBrk="1"/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知：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 baseline="30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9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66700" indent="254000" algn="just" latinLnBrk="1"/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∴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3200" kern="100" baseline="30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81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66700" indent="254000" algn="just" latinLnBrk="1"/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∵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3200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随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的增大而增大，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66700" indent="25400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≤4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∴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 baseline="-25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最大值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20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en-US" altLang="zh-CN" sz="3200" kern="1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66700" indent="254000" algn="just" latinLnBrk="1"/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3200">
                    <a:solidFill>
                      <a:srgbClr val="D83EDA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3200" i="1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PBQ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的最大面积是</a:t>
                </a:r>
                <a:r>
                  <a:rPr lang="en-US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20cm</a:t>
                </a:r>
                <a:r>
                  <a:rPr lang="en-US" altLang="zh-CN" sz="3200" baseline="30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BAB2353-56B3-DAA0-903F-2F3ADA389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182" y="1947761"/>
                <a:ext cx="7375635" cy="2962478"/>
              </a:xfrm>
              <a:prstGeom prst="rect">
                <a:avLst/>
              </a:prstGeom>
              <a:blipFill>
                <a:blip r:embed="rId2"/>
                <a:stretch>
                  <a:fillRect t="-3419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13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A82E22E-7FBE-A61B-80EE-7DC14A51353D}"/>
              </a:ext>
            </a:extLst>
          </p:cNvPr>
          <p:cNvSpPr txBox="1"/>
          <p:nvPr/>
        </p:nvSpPr>
        <p:spPr>
          <a:xfrm>
            <a:off x="657553" y="1053023"/>
            <a:ext cx="6965731" cy="3886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11.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如图，某抛物线型桥拱的最大高度为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16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米，跨度为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40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米，如图所示建立平面直角坐标系，则该抛物线对应的函数关系式为</a:t>
            </a:r>
            <a:r>
              <a:rPr lang="zh-CN" altLang="zh-CN" sz="320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320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						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DFC0DB-DE6B-5E3C-FCBF-79112F3F8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284" y="1763111"/>
            <a:ext cx="4139333" cy="2850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4E7B908-8E12-7574-122A-2D9B852F74ED}"/>
                  </a:ext>
                </a:extLst>
              </p:cNvPr>
              <p:cNvSpPr txBox="1"/>
              <p:nvPr/>
            </p:nvSpPr>
            <p:spPr>
              <a:xfrm>
                <a:off x="3565635" y="4034825"/>
                <a:ext cx="2667000" cy="79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i="1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rgbClr val="D83EDA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zh-CN" altLang="zh-CN" sz="3200" i="1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altLang="zh-CN" sz="3200" i="1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en-US" altLang="zh-CN" sz="3200" baseline="30000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14:m>
                  <m:oMath xmlns:m="http://schemas.openxmlformats.org/officeDocument/2006/math">
                    <m:r>
                      <a:rPr lang="zh-CN" altLang="zh-CN" sz="3200">
                        <a:solidFill>
                          <a:srgbClr val="D83EDA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＋</m:t>
                    </m:r>
                    <m:f>
                      <m:fPr>
                        <m:ctrlPr>
                          <a:rPr lang="zh-CN" altLang="zh-CN" sz="3200" i="1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altLang="zh-CN" sz="3200" i="1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3200" i="1">
                    <a:solidFill>
                      <a:srgbClr val="D83EDA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zh-CN" altLang="zh-CN" sz="32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　</a:t>
                </a:r>
                <a:endParaRPr lang="zh-CN" altLang="en-US" sz="320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4E7B908-8E12-7574-122A-2D9B852F7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635" y="4034825"/>
                <a:ext cx="2667000" cy="791820"/>
              </a:xfrm>
              <a:prstGeom prst="rect">
                <a:avLst/>
              </a:prstGeom>
              <a:blipFill>
                <a:blip r:embed="rId3"/>
                <a:stretch>
                  <a:fillRect l="-5687" r="-4739"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08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2C5F7DF-7CBB-9631-8EE9-C9458A382EA2}"/>
              </a:ext>
            </a:extLst>
          </p:cNvPr>
          <p:cNvSpPr txBox="1"/>
          <p:nvPr/>
        </p:nvSpPr>
        <p:spPr>
          <a:xfrm>
            <a:off x="500555" y="308641"/>
            <a:ext cx="1119089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，有一抛物线型拱桥，在正常水位使水面宽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 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，当水位上升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 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，水面宽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CD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 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按如图所示的直角坐标系，求此抛物线的函数表达式；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有一条船以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 km/h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的速度向此桥径直驶来，当船距离此桥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35 km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，桥下水位正好在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处，之后水位每小时上涨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0.25 m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，当水位达到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CD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处时，将禁止船只通行，如果该船的速度不变，那么它能否安全通过此桥？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1400E2-EF57-E13F-6D4C-59EE4B762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600" y="3848071"/>
            <a:ext cx="6830799" cy="24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3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3B2445A-AA75-6699-2A3A-BA43A5B51297}"/>
                  </a:ext>
                </a:extLst>
              </p:cNvPr>
              <p:cNvSpPr txBox="1"/>
              <p:nvPr/>
            </p:nvSpPr>
            <p:spPr>
              <a:xfrm>
                <a:off x="1940472" y="685069"/>
                <a:ext cx="8311055" cy="354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3350" indent="13335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设抛物线的解析式为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3200" kern="100" baseline="30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≠0)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66700" indent="31750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桥拱最高点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到水面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CD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的距离为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米．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66700" indent="31750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(5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，－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(10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，－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66700" indent="31750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CN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uFill>
                                  <a:solidFill>
                                    <a:srgbClr val="000000"/>
                                  </a:solidFill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200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25</m:t>
                            </m:r>
                            <m:r>
                              <a:rPr lang="en-US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zh-CN" altLang="zh-CN" sz="3200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＝</m:t>
                            </m:r>
                            <m:r>
                              <a:rPr lang="en-US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e>
                            <m:r>
                              <a:rPr lang="en-US" altLang="zh-CN" sz="3200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100</m:t>
                            </m:r>
                            <m:r>
                              <a:rPr lang="en-US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zh-CN" altLang="zh-CN" sz="3200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＝</m:t>
                            </m:r>
                            <m:r>
                              <a:rPr lang="en-US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3200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CN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uFill>
                                  <a:solidFill>
                                    <a:srgbClr val="000000"/>
                                  </a:solidFill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zh-CN" altLang="zh-CN" sz="3200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＝</m:t>
                            </m:r>
                            <m:r>
                              <a:rPr lang="en-US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3200" i="1" kern="100">
                                    <a:solidFill>
                                      <a:srgbClr val="D83EDA"/>
                                    </a:solidFill>
                                    <a:effectLst/>
                                    <a:uFill>
                                      <a:solidFill>
                                        <a:srgbClr val="000000"/>
                                      </a:solidFill>
                                    </a:u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3200" kern="100">
                                    <a:solidFill>
                                      <a:srgbClr val="D83EDA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3200" kern="100">
                                    <a:solidFill>
                                      <a:srgbClr val="D83EDA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楷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25</m:t>
                                </m:r>
                              </m:den>
                            </m:f>
                          </m:e>
                          <m:e>
                            <m:r>
                              <a:rPr lang="en-US" altLang="zh-CN" sz="3200" i="1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zh-CN" altLang="zh-CN" sz="3200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＝</m:t>
                            </m:r>
                            <m:r>
                              <a:rPr lang="en-US" altLang="zh-CN" sz="3200" kern="100">
                                <a:solidFill>
                                  <a:srgbClr val="D83EDA"/>
                                </a:solidFill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200">
                    <a:solidFill>
                      <a:srgbClr val="D83EDA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	∴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抛物线的解析式为</a:t>
                </a:r>
                <a:r>
                  <a:rPr lang="en-US" altLang="zh-CN" sz="3200" i="1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y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altLang="zh-CN" sz="3200" i="1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en-US" altLang="zh-CN" sz="3200" baseline="30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zh-CN" altLang="zh-CN" sz="32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3B2445A-AA75-6699-2A3A-BA43A5B51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472" y="685069"/>
                <a:ext cx="8311055" cy="3547125"/>
              </a:xfrm>
              <a:prstGeom prst="rect">
                <a:avLst/>
              </a:prstGeom>
              <a:blipFill>
                <a:blip r:embed="rId2"/>
                <a:stretch>
                  <a:fillRect l="-6860" t="-40214" b="-96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B935BCB3-91B9-C95D-AB6B-EEADBD2920A0}"/>
              </a:ext>
            </a:extLst>
          </p:cNvPr>
          <p:cNvSpPr txBox="1"/>
          <p:nvPr/>
        </p:nvSpPr>
        <p:spPr>
          <a:xfrm>
            <a:off x="1095704" y="4399368"/>
            <a:ext cx="104131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133350" algn="just" latinLnBrk="1"/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由题意得，船行驶到桥下的时间为：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35÷5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小时，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66700" indent="317500" algn="just" latinLnBrk="1"/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水位上升的高度为：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0.25×7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1.75</a:t>
            </a:r>
            <a:r>
              <a:rPr lang="zh-CN" altLang="zh-CN" sz="3200" kern="1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米．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∵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1.75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>
                <a:solidFill>
                  <a:srgbClr val="D83EDA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∴</a:t>
            </a:r>
            <a:r>
              <a:rPr lang="zh-CN" altLang="zh-CN" sz="3200">
                <a:solidFill>
                  <a:srgbClr val="D83EDA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船的速度不变，它能安全通过此桥．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79974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1D67A03-8DED-B3F4-D04B-7125730EF00F}"/>
              </a:ext>
            </a:extLst>
          </p:cNvPr>
          <p:cNvSpPr txBox="1"/>
          <p:nvPr/>
        </p:nvSpPr>
        <p:spPr>
          <a:xfrm>
            <a:off x="689741" y="136746"/>
            <a:ext cx="1081251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已知如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，在直角三角形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ABC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∠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BAC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90°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，点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从点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出发，沿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方向匀速运动，速度为每秒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个单位；同时点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以相同的速度从点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出发，沿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方向匀速运动；当点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运动到点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时，点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也停止运动，设运动的时间为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PQ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求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△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的面积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的函数关系式，并求出</a:t>
            </a:r>
            <a:r>
              <a:rPr lang="en-US" altLang="zh-CN" sz="32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的最大值．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(2)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连接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BP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，问是否存在某一时刻，使</a:t>
            </a:r>
            <a:r>
              <a:rPr lang="en-US" altLang="zh-CN" sz="3200">
                <a:effectLst/>
                <a:latin typeface="Cambria Math" panose="02040503050406030204" pitchFamily="18" charset="0"/>
                <a:ea typeface="楷体" panose="02010609060101010101" pitchFamily="49" charset="-122"/>
                <a:cs typeface="Cambria Math" panose="02040503050406030204" pitchFamily="18" charset="0"/>
              </a:rPr>
              <a:t>△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BQP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为等腰三角形？若存在，求出</a:t>
            </a:r>
            <a:r>
              <a:rPr lang="en-US" altLang="zh-CN" sz="3200" i="1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t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的值；若不存在，请说明理由．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75AD37-CD98-DD04-FA57-DA2F16808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07" y="4168619"/>
            <a:ext cx="6818586" cy="219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75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4C1F046-1CC4-4AE5-21A0-91897CC1C7A5}"/>
                  </a:ext>
                </a:extLst>
              </p:cNvPr>
              <p:cNvSpPr txBox="1"/>
              <p:nvPr/>
            </p:nvSpPr>
            <p:spPr>
              <a:xfrm>
                <a:off x="2483069" y="1236437"/>
                <a:ext cx="7428186" cy="2486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3350" indent="114300" algn="just" latinLnBrk="1"/>
                <a:r>
                  <a:rPr lang="zh-CN" altLang="zh-CN" sz="3200" kern="1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解：</a:t>
                </a:r>
                <a:r>
                  <a:rPr lang="en-US" altLang="zh-CN" sz="3200" kern="1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过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作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PG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⊥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BC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于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由题意得：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BQ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CP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AC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∠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zh-CN" sz="3200" i="1" kern="100">
                        <a:solidFill>
                          <a:srgbClr val="D83EDA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en-US" altLang="zh-CN" sz="3200" i="1" kern="100">
                        <a:solidFill>
                          <a:srgbClr val="D83EDA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𝑃𝐺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𝑃𝐶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3200" kern="100">
                    <a:solidFill>
                      <a:srgbClr val="D83EDA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∴</a:t>
                </a:r>
                <a:r>
                  <a:rPr lang="en-US" altLang="zh-CN" sz="3200" i="1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PG</a:t>
                </a:r>
                <a14:m>
                  <m:oMath xmlns:m="http://schemas.openxmlformats.org/officeDocument/2006/math">
                    <m:r>
                      <a:rPr lang="en-US" altLang="zh-CN" sz="3200" i="1" kern="100">
                        <a:solidFill>
                          <a:srgbClr val="D83EDA"/>
                        </a:solidFill>
                        <a:effectLst/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3200" i="1" kern="10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zh-CN" sz="3200" kern="1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200" i="1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S</a:t>
                </a:r>
                <a:r>
                  <a:rPr lang="zh-CN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spc="-5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spc="-5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3200" spc="-5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3200" i="1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t</a:t>
                </a:r>
                <a:r>
                  <a:rPr lang="en-US" altLang="zh-CN" sz="3200" spc="-50" baseline="3000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2</a:t>
                </a:r>
                <a:r>
                  <a:rPr lang="zh-CN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spc="-5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spc="-5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3200" spc="-5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3200" i="1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t</a:t>
                </a:r>
                <a:r>
                  <a:rPr lang="en-US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(0≤</a:t>
                </a:r>
                <a:r>
                  <a:rPr lang="en-US" altLang="zh-CN" sz="3200" i="1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x</a:t>
                </a:r>
                <a:r>
                  <a:rPr lang="en-US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≤4)</a:t>
                </a:r>
                <a:r>
                  <a:rPr lang="zh-CN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，当</a:t>
                </a:r>
                <a:r>
                  <a:rPr lang="en-US" altLang="zh-CN" sz="3200" i="1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spc="-5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spc="-5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3200" i="1" spc="-5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sz="3200" i="1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S</a:t>
                </a:r>
                <a:r>
                  <a:rPr lang="en-US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max=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spc="-5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spc="-5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altLang="zh-CN" sz="3200" i="1" spc="-5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4C1F046-1CC4-4AE5-21A0-91897CC1C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069" y="1236437"/>
                <a:ext cx="7428186" cy="2486771"/>
              </a:xfrm>
              <a:prstGeom prst="rect">
                <a:avLst/>
              </a:prstGeom>
              <a:blipFill>
                <a:blip r:embed="rId2"/>
                <a:stretch>
                  <a:fillRect l="-2048" t="-4061" r="-7338" b="-2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0DFDC3E-0E60-F92F-FA9E-4D4462EA3DE2}"/>
                  </a:ext>
                </a:extLst>
              </p:cNvPr>
              <p:cNvSpPr txBox="1"/>
              <p:nvPr/>
            </p:nvSpPr>
            <p:spPr>
              <a:xfrm>
                <a:off x="1284888" y="4600362"/>
                <a:ext cx="10076793" cy="799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(2)</a:t>
                </a:r>
                <a:r>
                  <a:rPr lang="zh-CN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3200" i="1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t</a:t>
                </a:r>
                <a:r>
                  <a:rPr lang="zh-CN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spc="-5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spc="-5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altLang="zh-CN" sz="3200" spc="-5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3200" i="1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s</a:t>
                </a:r>
                <a:r>
                  <a:rPr lang="zh-CN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spc="-5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spc="-5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50</m:t>
                        </m:r>
                      </m:num>
                      <m:den>
                        <m:r>
                          <a:rPr lang="en-US" altLang="zh-CN" sz="3200" spc="-5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altLang="zh-CN" sz="3200" i="1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s</a:t>
                </a:r>
                <a:r>
                  <a:rPr lang="zh-CN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spc="-50">
                            <a:solidFill>
                              <a:srgbClr val="D83EDA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spc="-5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altLang="zh-CN" sz="3200" spc="-50">
                            <a:solidFill>
                              <a:srgbClr val="D83EDA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3200" i="1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s</a:t>
                </a:r>
                <a:r>
                  <a:rPr lang="zh-CN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sz="3200" spc="-50">
                    <a:solidFill>
                      <a:srgbClr val="D83EDA"/>
                    </a:solidFill>
                    <a:effectLst/>
                    <a:latin typeface="Cambria Math" panose="02040503050406030204" pitchFamily="18" charset="0"/>
                    <a:ea typeface="楷体" panose="02010609060101010101" pitchFamily="49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3200" i="1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BQP</a:t>
                </a:r>
                <a:r>
                  <a:rPr lang="zh-CN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为等腰三角形</a:t>
                </a:r>
                <a:r>
                  <a:rPr lang="en-US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(</a:t>
                </a:r>
                <a:r>
                  <a:rPr lang="zh-CN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过程略</a:t>
                </a:r>
                <a:r>
                  <a:rPr lang="en-US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</a:rPr>
                  <a:t>)</a:t>
                </a:r>
                <a:r>
                  <a:rPr lang="zh-CN" altLang="zh-CN" sz="3200" spc="-50">
                    <a:solidFill>
                      <a:srgbClr val="D83EDA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zh-CN" altLang="zh-CN" sz="3200">
                    <a:effectLst/>
                  </a:rPr>
                  <a:t> </a:t>
                </a:r>
                <a:endParaRPr lang="zh-CN" altLang="en-US" sz="320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0DFDC3E-0E60-F92F-FA9E-4D4462EA3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888" y="4600362"/>
                <a:ext cx="10076793" cy="799193"/>
              </a:xfrm>
              <a:prstGeom prst="rect">
                <a:avLst/>
              </a:prstGeom>
              <a:blipFill>
                <a:blip r:embed="rId3"/>
                <a:stretch>
                  <a:fillRect l="-1511" t="-1563" r="-1008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7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E753EF0-400B-37B5-DEF9-3E1C1597AADE}"/>
                  </a:ext>
                </a:extLst>
              </p:cNvPr>
              <p:cNvSpPr txBox="1"/>
              <p:nvPr/>
            </p:nvSpPr>
            <p:spPr>
              <a:xfrm>
                <a:off x="1357148" y="1310054"/>
                <a:ext cx="9477704" cy="4237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如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宋体" panose="02010600030101010101" pitchFamily="2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图所示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，赵州桥的桥拱可以用抛物线的一部分表示，函数关系为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＝－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，当水面宽度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20 m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时，水面与桥拱顶的高度</a:t>
                </a:r>
                <a:r>
                  <a:rPr lang="en-US" altLang="zh-CN" sz="3200" i="1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DO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等于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 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 m		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 m	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10 m		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16 m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E753EF0-400B-37B5-DEF9-3E1C1597A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148" y="1310054"/>
                <a:ext cx="9477704" cy="4237891"/>
              </a:xfrm>
              <a:prstGeom prst="rect">
                <a:avLst/>
              </a:prstGeom>
              <a:blipFill>
                <a:blip r:embed="rId2"/>
                <a:stretch>
                  <a:fillRect l="-1609" t="-2395" r="-6032" b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7F9279A-43A7-E978-CC02-5387EEB91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927" y="3331341"/>
            <a:ext cx="3095734" cy="259372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856E8A8-9FC4-2E0E-B1E5-FE7855922487}"/>
              </a:ext>
            </a:extLst>
          </p:cNvPr>
          <p:cNvSpPr txBox="1"/>
          <p:nvPr/>
        </p:nvSpPr>
        <p:spPr>
          <a:xfrm>
            <a:off x="7002517" y="2537514"/>
            <a:ext cx="396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6677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5ABDCCB-49F8-6DCF-09F5-F038C6BD1170}"/>
              </a:ext>
            </a:extLst>
          </p:cNvPr>
          <p:cNvSpPr txBox="1"/>
          <p:nvPr/>
        </p:nvSpPr>
        <p:spPr>
          <a:xfrm>
            <a:off x="153714" y="1771444"/>
            <a:ext cx="118845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2.(1)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矩形的周长为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，设矩形的一边长为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，则矩形的另一边长为</a:t>
            </a:r>
            <a:r>
              <a:rPr lang="en-US" altLang="zh-CN" sz="3200" u="sng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	//%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，其面积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u="sng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		//%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(2)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用长度一定的绳子围成一个矩形，如果矩形的一边长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单位：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与面积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单位：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en-US" altLang="zh-CN" sz="32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满足函数解析式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y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11)</a:t>
            </a:r>
            <a:r>
              <a:rPr lang="en-US" altLang="zh-CN" sz="32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121(0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22)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，则矩形的面积的最大值为</a:t>
            </a:r>
            <a:r>
              <a:rPr lang="zh-CN" altLang="zh-CN" sz="320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320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	</a:t>
            </a:r>
            <a:r>
              <a:rPr lang="zh-CN" altLang="zh-CN" sz="320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90EF44C-F7A4-5857-FC83-83819E9D9713}"/>
              </a:ext>
            </a:extLst>
          </p:cNvPr>
          <p:cNvSpPr txBox="1"/>
          <p:nvPr/>
        </p:nvSpPr>
        <p:spPr>
          <a:xfrm>
            <a:off x="381000" y="2277966"/>
            <a:ext cx="1636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endParaRPr lang="zh-CN" altLang="en-US" sz="32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09060D-20C3-BB72-B117-11E59A62791B}"/>
              </a:ext>
            </a:extLst>
          </p:cNvPr>
          <p:cNvSpPr txBox="1"/>
          <p:nvPr/>
        </p:nvSpPr>
        <p:spPr>
          <a:xfrm>
            <a:off x="4091152" y="2256946"/>
            <a:ext cx="1636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(10</a:t>
            </a:r>
            <a:r>
              <a:rPr lang="zh-CN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3200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320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E6A132-A86E-228E-221C-6C7F7AC0B4BA}"/>
              </a:ext>
            </a:extLst>
          </p:cNvPr>
          <p:cNvSpPr txBox="1"/>
          <p:nvPr/>
        </p:nvSpPr>
        <p:spPr>
          <a:xfrm>
            <a:off x="5058104" y="4233657"/>
            <a:ext cx="1636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121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348141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86FB7EA-E896-1F5F-411A-7FE996CB951A}"/>
              </a:ext>
            </a:extLst>
          </p:cNvPr>
          <p:cNvSpPr txBox="1"/>
          <p:nvPr/>
        </p:nvSpPr>
        <p:spPr>
          <a:xfrm>
            <a:off x="500555" y="986897"/>
            <a:ext cx="111908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，假设篱笆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虚线部分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的长度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 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，则所围成矩形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的最大面积是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 m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		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63 m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en-US" altLang="zh-CN" sz="3200" kern="1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64 m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		D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66 m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5" name="Picture 1" descr="page17image61637440">
            <a:extLst>
              <a:ext uri="{FF2B5EF4-FFF2-40B4-BE49-F238E27FC236}">
                <a16:creationId xmlns:a16="http://schemas.microsoft.com/office/drawing/2014/main" id="{324DFF36-313B-8F10-FCCB-F77B8CDD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67" y="3353046"/>
            <a:ext cx="1270553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7image61637648">
            <a:extLst>
              <a:ext uri="{FF2B5EF4-FFF2-40B4-BE49-F238E27FC236}">
                <a16:creationId xmlns:a16="http://schemas.microsoft.com/office/drawing/2014/main" id="{08A15C50-7FB1-70FA-8725-85AE097CA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90" y="3346810"/>
            <a:ext cx="3983420" cy="244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45B3BB3-0617-6546-7E2B-A7DC8CBDA63E}"/>
              </a:ext>
            </a:extLst>
          </p:cNvPr>
          <p:cNvSpPr txBox="1"/>
          <p:nvPr/>
        </p:nvSpPr>
        <p:spPr>
          <a:xfrm>
            <a:off x="3481553" y="1528520"/>
            <a:ext cx="417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37432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D374AB3-D249-D835-CFAD-A075D15BD362}"/>
              </a:ext>
            </a:extLst>
          </p:cNvPr>
          <p:cNvSpPr txBox="1"/>
          <p:nvPr/>
        </p:nvSpPr>
        <p:spPr>
          <a:xfrm>
            <a:off x="3180693" y="2316516"/>
            <a:ext cx="5830613" cy="2224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已知一个三角形底边和底边上的高之和为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24 cm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，则这个三角形的最大面积是</a:t>
            </a:r>
            <a:r>
              <a:rPr lang="en-US" altLang="zh-CN" sz="3200" u="sng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%//	//%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 cm</a:t>
            </a:r>
            <a:r>
              <a:rPr lang="en-US" altLang="zh-CN" sz="3200" baseline="300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3B209F4-0F89-63E4-7404-DF8650F9E923}"/>
              </a:ext>
            </a:extLst>
          </p:cNvPr>
          <p:cNvSpPr txBox="1"/>
          <p:nvPr/>
        </p:nvSpPr>
        <p:spPr>
          <a:xfrm>
            <a:off x="6561083" y="3946199"/>
            <a:ext cx="617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72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42141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8EFCCD6-4E44-DF48-91DA-1B64028199B3}"/>
              </a:ext>
            </a:extLst>
          </p:cNvPr>
          <p:cNvSpPr txBox="1"/>
          <p:nvPr/>
        </p:nvSpPr>
        <p:spPr>
          <a:xfrm>
            <a:off x="790903" y="871285"/>
            <a:ext cx="110857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如图，一块矩形土地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ABCD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由篱笆围着，并且由一条与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CD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边平行的篱笆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EF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分开．已知篱笆的总长为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900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篱笆的厚度忽略不计</a:t>
            </a:r>
            <a:r>
              <a:rPr lang="en-US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，当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AB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zh-CN" altLang="zh-CN" sz="320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320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	</a:t>
            </a:r>
            <a:r>
              <a:rPr lang="zh-CN" altLang="zh-CN" sz="3200" u="sng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时，矩形土地</a:t>
            </a:r>
            <a:r>
              <a:rPr lang="en-US" altLang="zh-CN" sz="3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ABCD</a:t>
            </a:r>
            <a:r>
              <a:rPr lang="zh-CN" altLang="zh-CN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的面积最大．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6C5F51-6CC5-5278-0FFC-4146BDCC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191" y="2880054"/>
            <a:ext cx="3865617" cy="310666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64F4BC6-35C9-E997-A299-FE68331D4F32}"/>
              </a:ext>
            </a:extLst>
          </p:cNvPr>
          <p:cNvSpPr txBox="1"/>
          <p:nvPr/>
        </p:nvSpPr>
        <p:spPr>
          <a:xfrm>
            <a:off x="3880945" y="1866680"/>
            <a:ext cx="838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</a:rPr>
              <a:t>150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1034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1826C10-6E59-E78F-1364-13CCF36C9F8C}"/>
                  </a:ext>
                </a:extLst>
              </p:cNvPr>
              <p:cNvSpPr txBox="1"/>
              <p:nvPr/>
            </p:nvSpPr>
            <p:spPr>
              <a:xfrm>
                <a:off x="1020817" y="898146"/>
                <a:ext cx="10150366" cy="5061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000000"/>
                  </a:buClr>
                  <a:buSzPts val="1050"/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6.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用长度为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8 m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的铝合金条制成如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宋体" panose="02010600030101010101" pitchFamily="2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图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所示的矩形窗框，那么这个窗户的最大透光面积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窗户的面积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3200" kern="100">
                    <a:solidFill>
                      <a:srgbClr val="FFFFFF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%////%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zh-CN" sz="3200" kern="1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/>
                <a:endParaRPr lang="en-US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>
                  <a:lnSpc>
                    <a:spcPct val="150000"/>
                  </a:lnSpc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m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>
                  <a:lnSpc>
                    <a:spcPct val="150000"/>
                  </a:lnSpc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 kern="100"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altLang="zh-CN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m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>
                  <a:lnSpc>
                    <a:spcPct val="150000"/>
                  </a:lnSpc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 m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3350" indent="133350" algn="just" latinLnBrk="1">
                  <a:lnSpc>
                    <a:spcPct val="150000"/>
                  </a:lnSpc>
                </a:pP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．</a:t>
                </a:r>
                <a:r>
                  <a:rPr lang="en-US" altLang="zh-CN" sz="3200" kern="1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 m</a:t>
                </a:r>
                <a:r>
                  <a:rPr lang="en-US" altLang="zh-CN" sz="3200" kern="100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endParaRPr lang="zh-CN" altLang="zh-CN" sz="320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1826C10-6E59-E78F-1364-13CCF36C9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17" y="898146"/>
                <a:ext cx="10150366" cy="5061707"/>
              </a:xfrm>
              <a:prstGeom prst="rect">
                <a:avLst/>
              </a:prstGeom>
              <a:blipFill>
                <a:blip r:embed="rId2"/>
                <a:stretch>
                  <a:fillRect l="-1500" t="-2000" r="-1500" b="-2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3E291A9-87E0-C9A2-226B-879D77FEA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229" y="2467353"/>
            <a:ext cx="3162300" cy="34925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1873AAC-B786-D94F-D701-9CBABFE51B6C}"/>
              </a:ext>
            </a:extLst>
          </p:cNvPr>
          <p:cNvSpPr txBox="1"/>
          <p:nvPr/>
        </p:nvSpPr>
        <p:spPr>
          <a:xfrm>
            <a:off x="9188669" y="1432402"/>
            <a:ext cx="417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12808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6A8DEA0-72D6-CD1C-FFBE-E73EA999C3F4}"/>
              </a:ext>
            </a:extLst>
          </p:cNvPr>
          <p:cNvSpPr txBox="1"/>
          <p:nvPr/>
        </p:nvSpPr>
        <p:spPr>
          <a:xfrm>
            <a:off x="1278321" y="967364"/>
            <a:ext cx="9635358" cy="4923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，矩形纸片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ABCD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 cm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 cm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，将该矩形纸片沿垂直于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BC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的三条虚线折成一个上下无盖的长方体纸筒，则该纸筒的最大容积为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3200" kern="100">
                <a:solidFill>
                  <a:srgbClr val="FFFFFF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%////%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endParaRPr lang="en-US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 cm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160 cm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320 cm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>
              <a:lnSpc>
                <a:spcPct val="150000"/>
              </a:lnSpc>
            </a:pP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</a:t>
            </a:r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640 cm</a:t>
            </a:r>
            <a:r>
              <a:rPr lang="en-US" altLang="zh-CN" sz="3200" kern="1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zh-CN" sz="32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49" name="Picture 1" descr="page17image61636816">
            <a:extLst>
              <a:ext uri="{FF2B5EF4-FFF2-40B4-BE49-F238E27FC236}">
                <a16:creationId xmlns:a16="http://schemas.microsoft.com/office/drawing/2014/main" id="{75688800-F0D6-B6CA-3501-1B5473634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88" y="2937228"/>
            <a:ext cx="6849391" cy="295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EF059C-BC29-14C5-6C2B-8F09A582377E}"/>
              </a:ext>
            </a:extLst>
          </p:cNvPr>
          <p:cNvSpPr txBox="1"/>
          <p:nvPr/>
        </p:nvSpPr>
        <p:spPr>
          <a:xfrm>
            <a:off x="9571709" y="1990976"/>
            <a:ext cx="428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i="1" kern="100">
                <a:solidFill>
                  <a:srgbClr val="D83EDA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23925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CEE7436-F7E4-B91D-E5C1-1F182B5F203D}"/>
              </a:ext>
            </a:extLst>
          </p:cNvPr>
          <p:cNvSpPr txBox="1"/>
          <p:nvPr/>
        </p:nvSpPr>
        <p:spPr>
          <a:xfrm>
            <a:off x="342900" y="278975"/>
            <a:ext cx="11506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050"/>
            </a:pP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8.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某单位为了创建城市文明单位，准备在单位的墙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线段</a:t>
            </a:r>
            <a:r>
              <a:rPr lang="en-US" altLang="zh-CN" sz="3200" i="1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MN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所示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外开辟一处长方形的土地进行绿化美化，除墙体外三面要用栅栏围起来，计划用栅栏</a:t>
            </a:r>
            <a:r>
              <a:rPr lang="en-US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</a:t>
            </a:r>
            <a:r>
              <a:rPr lang="zh-CN" altLang="zh-CN" sz="3200" kern="1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米．</a:t>
            </a:r>
            <a:endParaRPr lang="zh-CN" altLang="zh-CN" sz="3200" kern="10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32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不考虑墙体长度，问长方形的各边的长为多少时，长方形的面积最大？</a:t>
            </a:r>
            <a:endParaRPr lang="en-US" altLang="zh-CN" sz="3200" kern="1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133350" indent="133350" algn="just" latinLnBrk="1"/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(2)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若墙体长度为</a:t>
            </a:r>
            <a:r>
              <a:rPr lang="en-US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20</a:t>
            </a:r>
            <a:r>
              <a:rPr lang="zh-CN" altLang="zh-CN" sz="3200"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米，问长方形面积最大是多少？</a:t>
            </a:r>
            <a:r>
              <a:rPr lang="zh-CN" altLang="zh-CN" sz="3200">
                <a:effectLst/>
              </a:rPr>
              <a:t> </a:t>
            </a:r>
            <a:endParaRPr lang="zh-CN" altLang="en-US" sz="320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F92E80-AAD0-69ED-03AA-8CBF02E5E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69" y="3798929"/>
            <a:ext cx="5320862" cy="23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99408"/>
      </p:ext>
    </p:extLst>
  </p:cSld>
  <p:clrMapOvr>
    <a:masterClrMapping/>
  </p:clrMapOvr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3050</TotalTime>
  <Words>1618</Words>
  <Application>Microsoft Macintosh PowerPoint</Application>
  <PresentationFormat>宽屏</PresentationFormat>
  <Paragraphs>90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等线 Light</vt:lpstr>
      <vt:lpstr>楷体</vt:lpstr>
      <vt:lpstr>宋体</vt:lpstr>
      <vt:lpstr>Arial</vt:lpstr>
      <vt:lpstr>Cambria Math</vt:lpstr>
      <vt:lpstr>Times New Roman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10年真题 10套模拟</dc:title>
  <dc:creator>朱 慧明</dc:creator>
  <cp:lastModifiedBy>ZHU HUIMING</cp:lastModifiedBy>
  <cp:revision>293</cp:revision>
  <dcterms:created xsi:type="dcterms:W3CDTF">2019-05-06T04:19:58Z</dcterms:created>
  <dcterms:modified xsi:type="dcterms:W3CDTF">2022-11-03T09:26:55Z</dcterms:modified>
</cp:coreProperties>
</file>