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34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1" Type="http://schemas.microsoft.com/office/2007/relationships/hdphoto" Target="../media/image2.wdp"/><Relationship Id="rId20" Type="http://schemas.openxmlformats.org/officeDocument/2006/relationships/image" Target="../media/image1.png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6" Type="http://schemas.microsoft.com/office/2007/relationships/hdphoto" Target="../media/image2.wdp"/><Relationship Id="rId15" Type="http://schemas.openxmlformats.org/officeDocument/2006/relationships/image" Target="../media/image1.png"/><Relationship Id="rId14" Type="http://schemas.openxmlformats.org/officeDocument/2006/relationships/tags" Target="../tags/tag101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8" Type="http://schemas.openxmlformats.org/officeDocument/2006/relationships/tags" Target="../tags/tag34.xml"/><Relationship Id="rId17" Type="http://schemas.openxmlformats.org/officeDocument/2006/relationships/image" Target="../media/image3.png"/><Relationship Id="rId16" Type="http://schemas.openxmlformats.org/officeDocument/2006/relationships/tags" Target="../tags/tag33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7" Type="http://schemas.microsoft.com/office/2007/relationships/hdphoto" Target="../media/image2.wdp"/><Relationship Id="rId16" Type="http://schemas.openxmlformats.org/officeDocument/2006/relationships/image" Target="../media/image1.png"/><Relationship Id="rId15" Type="http://schemas.openxmlformats.org/officeDocument/2006/relationships/tags" Target="../tags/tag48.xml"/><Relationship Id="rId14" Type="http://schemas.openxmlformats.org/officeDocument/2006/relationships/tags" Target="../tags/tag47.xml"/><Relationship Id="rId13" Type="http://schemas.openxmlformats.org/officeDocument/2006/relationships/tags" Target="../tags/tag46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54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7" Type="http://schemas.openxmlformats.org/officeDocument/2006/relationships/tags" Target="../tags/tag72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45"/>
          <p:cNvSpPr/>
          <p:nvPr>
            <p:custDataLst>
              <p:tags r:id="rId2"/>
            </p:custDataLst>
          </p:nvPr>
        </p:nvSpPr>
        <p:spPr>
          <a:xfrm rot="746688">
            <a:off x="5494338" y="250825"/>
            <a:ext cx="2959100" cy="3073400"/>
          </a:xfrm>
          <a:custGeom>
            <a:avLst/>
            <a:gdLst>
              <a:gd name="connsiteX0" fmla="*/ 0 w 2958463"/>
              <a:gd name="connsiteY0" fmla="*/ 28269 h 3072739"/>
              <a:gd name="connsiteX1" fmla="*/ 128100 w 2958463"/>
              <a:gd name="connsiteY1" fmla="*/ 0 h 3072739"/>
              <a:gd name="connsiteX2" fmla="*/ 2958463 w 2958463"/>
              <a:gd name="connsiteY2" fmla="*/ 2912645 h 3072739"/>
              <a:gd name="connsiteX3" fmla="*/ 2958463 w 2958463"/>
              <a:gd name="connsiteY3" fmla="*/ 3072739 h 3072739"/>
              <a:gd name="connsiteX4" fmla="*/ 0 w 2958463"/>
              <a:gd name="connsiteY4" fmla="*/ 28269 h 307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8463" h="3072739">
                <a:moveTo>
                  <a:pt x="0" y="28269"/>
                </a:moveTo>
                <a:lnTo>
                  <a:pt x="128100" y="0"/>
                </a:lnTo>
                <a:lnTo>
                  <a:pt x="2958463" y="2912645"/>
                </a:lnTo>
                <a:lnTo>
                  <a:pt x="2958463" y="3072739"/>
                </a:lnTo>
                <a:lnTo>
                  <a:pt x="0" y="282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6" name="等腰三角形 5"/>
          <p:cNvSpPr/>
          <p:nvPr>
            <p:custDataLst>
              <p:tags r:id="rId3"/>
            </p:custDataLst>
          </p:nvPr>
        </p:nvSpPr>
        <p:spPr>
          <a:xfrm>
            <a:off x="0" y="4397375"/>
            <a:ext cx="1003300" cy="2460625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7" name="组合 14"/>
          <p:cNvGrpSpPr/>
          <p:nvPr>
            <p:custDataLst>
              <p:tags r:id="rId4"/>
            </p:custDataLst>
          </p:nvPr>
        </p:nvGrpSpPr>
        <p:grpSpPr bwMode="auto">
          <a:xfrm>
            <a:off x="1295400" y="1522413"/>
            <a:ext cx="315913" cy="315912"/>
            <a:chOff x="1772042" y="1225638"/>
            <a:chExt cx="316282" cy="316282"/>
          </a:xfrm>
        </p:grpSpPr>
        <p:cxnSp>
          <p:nvCxnSpPr>
            <p:cNvPr id="8" name="直接连接符 7"/>
            <p:cNvCxnSpPr/>
            <p:nvPr>
              <p:custDataLst>
                <p:tags r:id="rId5"/>
              </p:custDataLst>
            </p:nvPr>
          </p:nvCxnSpPr>
          <p:spPr>
            <a:xfrm flipH="1">
              <a:off x="1772042" y="1384574"/>
              <a:ext cx="316282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>
              <p:custDataLst>
                <p:tags r:id="rId6"/>
              </p:custDataLst>
            </p:nvPr>
          </p:nvCxnSpPr>
          <p:spPr>
            <a:xfrm rot="5400000" flipH="1">
              <a:off x="1772836" y="1383779"/>
              <a:ext cx="316282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任意多边形 12"/>
          <p:cNvSpPr/>
          <p:nvPr>
            <p:custDataLst>
              <p:tags r:id="rId7"/>
            </p:custDataLst>
          </p:nvPr>
        </p:nvSpPr>
        <p:spPr>
          <a:xfrm>
            <a:off x="8496300" y="0"/>
            <a:ext cx="3695700" cy="6858000"/>
          </a:xfrm>
          <a:custGeom>
            <a:avLst/>
            <a:gdLst>
              <a:gd name="connsiteX0" fmla="*/ 0 w 3695696"/>
              <a:gd name="connsiteY0" fmla="*/ 0 h 6858001"/>
              <a:gd name="connsiteX1" fmla="*/ 3695696 w 3695696"/>
              <a:gd name="connsiteY1" fmla="*/ 0 h 6858001"/>
              <a:gd name="connsiteX2" fmla="*/ 3695696 w 3695696"/>
              <a:gd name="connsiteY2" fmla="*/ 6858001 h 6858001"/>
              <a:gd name="connsiteX3" fmla="*/ 3289124 w 3695696"/>
              <a:gd name="connsiteY3" fmla="*/ 6858001 h 6858001"/>
              <a:gd name="connsiteX4" fmla="*/ 0 w 3695696"/>
              <a:gd name="connsiteY4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696" h="6858001">
                <a:moveTo>
                  <a:pt x="0" y="0"/>
                </a:moveTo>
                <a:lnTo>
                  <a:pt x="3695696" y="0"/>
                </a:lnTo>
                <a:lnTo>
                  <a:pt x="3695696" y="6858001"/>
                </a:lnTo>
                <a:lnTo>
                  <a:pt x="3289124" y="68580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2" name="等腰三角形 11"/>
          <p:cNvSpPr/>
          <p:nvPr>
            <p:custDataLst>
              <p:tags r:id="rId8"/>
            </p:custDataLst>
          </p:nvPr>
        </p:nvSpPr>
        <p:spPr>
          <a:xfrm rot="10800000">
            <a:off x="10267950" y="0"/>
            <a:ext cx="1924050" cy="4286250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3" name="等腰三角形 12"/>
          <p:cNvSpPr/>
          <p:nvPr>
            <p:custDataLst>
              <p:tags r:id="rId9"/>
            </p:custDataLst>
          </p:nvPr>
        </p:nvSpPr>
        <p:spPr>
          <a:xfrm rot="10800000">
            <a:off x="7061983" y="647700"/>
            <a:ext cx="1501775" cy="12954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4" name="等腰三角形 13"/>
          <p:cNvSpPr/>
          <p:nvPr>
            <p:custDataLst>
              <p:tags r:id="rId10"/>
            </p:custDataLst>
          </p:nvPr>
        </p:nvSpPr>
        <p:spPr>
          <a:xfrm rot="10800000">
            <a:off x="7440035" y="0"/>
            <a:ext cx="1501775" cy="12954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5" name="任意多边形 46"/>
          <p:cNvSpPr/>
          <p:nvPr>
            <p:custDataLst>
              <p:tags r:id="rId11"/>
            </p:custDataLst>
          </p:nvPr>
        </p:nvSpPr>
        <p:spPr>
          <a:xfrm rot="746688">
            <a:off x="6005513" y="92075"/>
            <a:ext cx="1304925" cy="1371600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6" name="等腰三角形 24"/>
          <p:cNvSpPr/>
          <p:nvPr>
            <p:custDataLst>
              <p:tags r:id="rId12"/>
            </p:custDataLst>
          </p:nvPr>
        </p:nvSpPr>
        <p:spPr>
          <a:xfrm rot="10800000">
            <a:off x="9534525" y="2165350"/>
            <a:ext cx="1695450" cy="1693863"/>
          </a:xfrm>
          <a:custGeom>
            <a:avLst/>
            <a:gdLst>
              <a:gd name="connsiteX0" fmla="*/ 0 w 1695930"/>
              <a:gd name="connsiteY0" fmla="*/ 1462009 h 1462009"/>
              <a:gd name="connsiteX1" fmla="*/ 847965 w 1695930"/>
              <a:gd name="connsiteY1" fmla="*/ 0 h 1462009"/>
              <a:gd name="connsiteX2" fmla="*/ 1695930 w 1695930"/>
              <a:gd name="connsiteY2" fmla="*/ 1462009 h 1462009"/>
              <a:gd name="connsiteX3" fmla="*/ 0 w 1695930"/>
              <a:gd name="connsiteY3" fmla="*/ 1462009 h 1462009"/>
              <a:gd name="connsiteX0-1" fmla="*/ 0 w 1695930"/>
              <a:gd name="connsiteY0-2" fmla="*/ 1694237 h 1694237"/>
              <a:gd name="connsiteX1-3" fmla="*/ 862480 w 1695930"/>
              <a:gd name="connsiteY1-4" fmla="*/ 0 h 1694237"/>
              <a:gd name="connsiteX2-5" fmla="*/ 1695930 w 1695930"/>
              <a:gd name="connsiteY2-6" fmla="*/ 1694237 h 1694237"/>
              <a:gd name="connsiteX3-7" fmla="*/ 0 w 1695930"/>
              <a:gd name="connsiteY3-8" fmla="*/ 1694237 h 16942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695930" h="1694237">
                <a:moveTo>
                  <a:pt x="0" y="1694237"/>
                </a:moveTo>
                <a:lnTo>
                  <a:pt x="862480" y="0"/>
                </a:lnTo>
                <a:lnTo>
                  <a:pt x="1695930" y="1694237"/>
                </a:lnTo>
                <a:lnTo>
                  <a:pt x="0" y="16942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cxnSp>
        <p:nvCxnSpPr>
          <p:cNvPr id="18" name="直接连接符 17"/>
          <p:cNvCxnSpPr/>
          <p:nvPr>
            <p:custDataLst>
              <p:tags r:id="rId13"/>
            </p:custDataLst>
          </p:nvPr>
        </p:nvCxnSpPr>
        <p:spPr>
          <a:xfrm>
            <a:off x="1358945" y="4795838"/>
            <a:ext cx="590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4"/>
            </p:custDataLst>
          </p:nvPr>
        </p:nvSpPr>
        <p:spPr>
          <a:xfrm>
            <a:off x="1198799" y="2009457"/>
            <a:ext cx="6243723" cy="1198800"/>
          </a:xfrm>
        </p:spPr>
        <p:txBody>
          <a:bodyPr anchor="ctr">
            <a:normAutofit/>
          </a:bodyPr>
          <a:lstStyle>
            <a:lvl1pPr algn="l">
              <a:defRPr sz="6000" spc="600">
                <a:solidFill>
                  <a:schemeClr val="tx1"/>
                </a:solidFill>
              </a:defRPr>
            </a:lvl1pPr>
          </a:lstStyle>
          <a:p>
            <a:r>
              <a:rPr lang="zh-CN" altLang="en-US" noProof="1"/>
              <a:t>编辑标题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5"/>
            </p:custDataLst>
          </p:nvPr>
        </p:nvSpPr>
        <p:spPr>
          <a:xfrm>
            <a:off x="1198880" y="3313163"/>
            <a:ext cx="3408680" cy="1379855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4000" b="1" i="1" spc="300" baseline="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noProof="1"/>
              <a:t>编辑副标题</a:t>
            </a:r>
            <a:endParaRPr lang="zh-CN" altLang="en-US" noProof="1"/>
          </a:p>
        </p:txBody>
      </p:sp>
      <p:sp>
        <p:nvSpPr>
          <p:cNvPr id="19" name="日期占位符 15"/>
          <p:cNvSpPr>
            <a:spLocks noGrp="1"/>
          </p:cNvSpPr>
          <p:nvPr>
            <p:ph type="dt" sz="half" idx="15"/>
            <p:custDataLst>
              <p:tags r:id="rId1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" name="页脚占位符 16"/>
          <p:cNvSpPr>
            <a:spLocks noGrp="1"/>
          </p:cNvSpPr>
          <p:nvPr>
            <p:ph type="ftr" sz="quarter" idx="16"/>
            <p:custDataLst>
              <p:tags r:id="rId1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21" name="灯片编号占位符 17"/>
          <p:cNvSpPr>
            <a:spLocks noGrp="1"/>
          </p:cNvSpPr>
          <p:nvPr>
            <p:ph type="sldNum" sz="quarter" idx="17"/>
            <p:custDataLst>
              <p:tags r:id="rId1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25" name="图片 24"/>
          <p:cNvPicPr>
            <a:picLocks noChangeAspect="1"/>
          </p:cNvPicPr>
          <p:nvPr>
            <p:custDataLst>
              <p:tags r:id="rId19"/>
            </p:custDataLst>
          </p:nvPr>
        </p:nvPicPr>
        <p:blipFill>
          <a:blip r:embed="rId20" cstate="email"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7052747" y="409574"/>
            <a:ext cx="4753805" cy="6456590"/>
          </a:xfrm>
          <a:custGeom>
            <a:avLst/>
            <a:gdLst>
              <a:gd name="connsiteX0" fmla="*/ 1645443 w 4753805"/>
              <a:gd name="connsiteY0" fmla="*/ 0 h 6456590"/>
              <a:gd name="connsiteX1" fmla="*/ 2993011 w 4753805"/>
              <a:gd name="connsiteY1" fmla="*/ 2807919 h 6456590"/>
              <a:gd name="connsiteX2" fmla="*/ 2995875 w 4753805"/>
              <a:gd name="connsiteY2" fmla="*/ 2807919 h 6456590"/>
              <a:gd name="connsiteX3" fmla="*/ 4753805 w 4753805"/>
              <a:gd name="connsiteY3" fmla="*/ 6456590 h 6456590"/>
              <a:gd name="connsiteX4" fmla="*/ 1757930 w 4753805"/>
              <a:gd name="connsiteY4" fmla="*/ 6456590 h 6456590"/>
              <a:gd name="connsiteX5" fmla="*/ 0 w 4753805"/>
              <a:gd name="connsiteY5" fmla="*/ 2807919 h 6456590"/>
              <a:gd name="connsiteX6" fmla="*/ 4790 w 4753805"/>
              <a:gd name="connsiteY6" fmla="*/ 2807919 h 6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53805" h="6456590">
                <a:moveTo>
                  <a:pt x="1645443" y="0"/>
                </a:moveTo>
                <a:lnTo>
                  <a:pt x="2993011" y="2807919"/>
                </a:lnTo>
                <a:lnTo>
                  <a:pt x="2995875" y="2807919"/>
                </a:lnTo>
                <a:lnTo>
                  <a:pt x="4753805" y="6456590"/>
                </a:lnTo>
                <a:lnTo>
                  <a:pt x="1757930" y="6456590"/>
                </a:lnTo>
                <a:lnTo>
                  <a:pt x="0" y="2807919"/>
                </a:lnTo>
                <a:lnTo>
                  <a:pt x="4790" y="2807919"/>
                </a:lnTo>
                <a:close/>
              </a:path>
            </a:pathLst>
          </a:custGeom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lang="zh-CN" altLang="en-US" noProof="1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EBB0C-5A13-436A-8D2C-3DC1B1265DA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2"/>
          <p:cNvSpPr/>
          <p:nvPr>
            <p:custDataLst>
              <p:tags r:id="rId2"/>
            </p:custDataLst>
          </p:nvPr>
        </p:nvSpPr>
        <p:spPr>
          <a:xfrm flipH="1">
            <a:off x="11188700" y="4403725"/>
            <a:ext cx="1003300" cy="2460625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4" name="任意多边形 45"/>
          <p:cNvSpPr/>
          <p:nvPr>
            <p:custDataLst>
              <p:tags r:id="rId3"/>
            </p:custDataLst>
          </p:nvPr>
        </p:nvSpPr>
        <p:spPr>
          <a:xfrm rot="20853312" flipH="1">
            <a:off x="3738563" y="250825"/>
            <a:ext cx="2959100" cy="3073400"/>
          </a:xfrm>
          <a:custGeom>
            <a:avLst/>
            <a:gdLst>
              <a:gd name="connsiteX0" fmla="*/ 0 w 2958463"/>
              <a:gd name="connsiteY0" fmla="*/ 28269 h 3072739"/>
              <a:gd name="connsiteX1" fmla="*/ 128100 w 2958463"/>
              <a:gd name="connsiteY1" fmla="*/ 0 h 3072739"/>
              <a:gd name="connsiteX2" fmla="*/ 2958463 w 2958463"/>
              <a:gd name="connsiteY2" fmla="*/ 2912645 h 3072739"/>
              <a:gd name="connsiteX3" fmla="*/ 2958463 w 2958463"/>
              <a:gd name="connsiteY3" fmla="*/ 3072739 h 3072739"/>
              <a:gd name="connsiteX4" fmla="*/ 0 w 2958463"/>
              <a:gd name="connsiteY4" fmla="*/ 28269 h 307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8463" h="3072739">
                <a:moveTo>
                  <a:pt x="0" y="28269"/>
                </a:moveTo>
                <a:lnTo>
                  <a:pt x="128100" y="0"/>
                </a:lnTo>
                <a:lnTo>
                  <a:pt x="2958463" y="2912645"/>
                </a:lnTo>
                <a:lnTo>
                  <a:pt x="2958463" y="3072739"/>
                </a:lnTo>
                <a:lnTo>
                  <a:pt x="0" y="2826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5" name="任意多边形 12"/>
          <p:cNvSpPr/>
          <p:nvPr>
            <p:custDataLst>
              <p:tags r:id="rId4"/>
            </p:custDataLst>
          </p:nvPr>
        </p:nvSpPr>
        <p:spPr>
          <a:xfrm flipH="1">
            <a:off x="0" y="0"/>
            <a:ext cx="3695700" cy="6858000"/>
          </a:xfrm>
          <a:custGeom>
            <a:avLst/>
            <a:gdLst>
              <a:gd name="connsiteX0" fmla="*/ 0 w 3695696"/>
              <a:gd name="connsiteY0" fmla="*/ 0 h 6858001"/>
              <a:gd name="connsiteX1" fmla="*/ 3695696 w 3695696"/>
              <a:gd name="connsiteY1" fmla="*/ 0 h 6858001"/>
              <a:gd name="connsiteX2" fmla="*/ 3695696 w 3695696"/>
              <a:gd name="connsiteY2" fmla="*/ 6858001 h 6858001"/>
              <a:gd name="connsiteX3" fmla="*/ 3289124 w 3695696"/>
              <a:gd name="connsiteY3" fmla="*/ 6858001 h 6858001"/>
              <a:gd name="connsiteX4" fmla="*/ 0 w 3695696"/>
              <a:gd name="connsiteY4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696" h="6858001">
                <a:moveTo>
                  <a:pt x="0" y="0"/>
                </a:moveTo>
                <a:lnTo>
                  <a:pt x="3695696" y="0"/>
                </a:lnTo>
                <a:lnTo>
                  <a:pt x="3695696" y="6858001"/>
                </a:lnTo>
                <a:lnTo>
                  <a:pt x="3289124" y="68580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6" name="等腰三角形 5"/>
          <p:cNvSpPr/>
          <p:nvPr>
            <p:custDataLst>
              <p:tags r:id="rId5"/>
            </p:custDataLst>
          </p:nvPr>
        </p:nvSpPr>
        <p:spPr>
          <a:xfrm rot="10800000" flipH="1">
            <a:off x="0" y="0"/>
            <a:ext cx="1924050" cy="4286250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等腰三角形 6"/>
          <p:cNvSpPr/>
          <p:nvPr>
            <p:custDataLst>
              <p:tags r:id="rId6"/>
            </p:custDataLst>
          </p:nvPr>
        </p:nvSpPr>
        <p:spPr>
          <a:xfrm rot="10800000" flipH="1">
            <a:off x="3628078" y="647700"/>
            <a:ext cx="1503363" cy="12954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8" name="等腰三角形 7"/>
          <p:cNvSpPr/>
          <p:nvPr>
            <p:custDataLst>
              <p:tags r:id="rId7"/>
            </p:custDataLst>
          </p:nvPr>
        </p:nvSpPr>
        <p:spPr>
          <a:xfrm rot="10800000" flipH="1">
            <a:off x="3261303" y="0"/>
            <a:ext cx="1503363" cy="12954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9" name="任意多边形 46"/>
          <p:cNvSpPr/>
          <p:nvPr>
            <p:custDataLst>
              <p:tags r:id="rId8"/>
            </p:custDataLst>
          </p:nvPr>
        </p:nvSpPr>
        <p:spPr>
          <a:xfrm rot="20853312" flipH="1">
            <a:off x="4881563" y="92075"/>
            <a:ext cx="1304925" cy="1371600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0" name="等腰三角形 24"/>
          <p:cNvSpPr/>
          <p:nvPr>
            <p:custDataLst>
              <p:tags r:id="rId9"/>
            </p:custDataLst>
          </p:nvPr>
        </p:nvSpPr>
        <p:spPr>
          <a:xfrm rot="10800000" flipH="1">
            <a:off x="962025" y="2165350"/>
            <a:ext cx="1695450" cy="1693863"/>
          </a:xfrm>
          <a:custGeom>
            <a:avLst/>
            <a:gdLst>
              <a:gd name="connsiteX0" fmla="*/ 0 w 1695930"/>
              <a:gd name="connsiteY0" fmla="*/ 1462009 h 1462009"/>
              <a:gd name="connsiteX1" fmla="*/ 847965 w 1695930"/>
              <a:gd name="connsiteY1" fmla="*/ 0 h 1462009"/>
              <a:gd name="connsiteX2" fmla="*/ 1695930 w 1695930"/>
              <a:gd name="connsiteY2" fmla="*/ 1462009 h 1462009"/>
              <a:gd name="connsiteX3" fmla="*/ 0 w 1695930"/>
              <a:gd name="connsiteY3" fmla="*/ 1462009 h 1462009"/>
              <a:gd name="connsiteX0-1" fmla="*/ 0 w 1695930"/>
              <a:gd name="connsiteY0-2" fmla="*/ 1694237 h 1694237"/>
              <a:gd name="connsiteX1-3" fmla="*/ 862480 w 1695930"/>
              <a:gd name="connsiteY1-4" fmla="*/ 0 h 1694237"/>
              <a:gd name="connsiteX2-5" fmla="*/ 1695930 w 1695930"/>
              <a:gd name="connsiteY2-6" fmla="*/ 1694237 h 1694237"/>
              <a:gd name="connsiteX3-7" fmla="*/ 0 w 1695930"/>
              <a:gd name="connsiteY3-8" fmla="*/ 1694237 h 16942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695930" h="1694237">
                <a:moveTo>
                  <a:pt x="0" y="1694237"/>
                </a:moveTo>
                <a:lnTo>
                  <a:pt x="862480" y="0"/>
                </a:lnTo>
                <a:lnTo>
                  <a:pt x="1695930" y="1694237"/>
                </a:lnTo>
                <a:lnTo>
                  <a:pt x="0" y="16942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5657520" y="2420938"/>
            <a:ext cx="5616118" cy="2016125"/>
          </a:xfrm>
        </p:spPr>
        <p:txBody>
          <a:bodyPr anchor="ctr">
            <a:normAutofit/>
          </a:bodyPr>
          <a:lstStyle>
            <a:lvl1pPr algn="ctr">
              <a:defRPr sz="8000" spc="600"/>
            </a:lvl1pPr>
          </a:lstStyle>
          <a:p>
            <a:r>
              <a:rPr lang="zh-CN" altLang="en-US" noProof="1"/>
              <a:t>编辑标题</a:t>
            </a:r>
            <a:endParaRPr lang="zh-CN" altLang="en-US" noProof="1"/>
          </a:p>
        </p:txBody>
      </p:sp>
      <p:sp>
        <p:nvSpPr>
          <p:cNvPr id="12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3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8921A-3659-40E6-BF05-B007AA185C5C}" type="slidenum">
              <a:rPr lang="zh-CN" altLang="en-US"/>
            </a:fld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5" cstate="email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 rot="10800000" flipV="1">
            <a:off x="388585" y="409574"/>
            <a:ext cx="4753805" cy="6456590"/>
          </a:xfrm>
          <a:custGeom>
            <a:avLst/>
            <a:gdLst>
              <a:gd name="connsiteX0" fmla="*/ 1645443 w 4753805"/>
              <a:gd name="connsiteY0" fmla="*/ 0 h 6456590"/>
              <a:gd name="connsiteX1" fmla="*/ 2993011 w 4753805"/>
              <a:gd name="connsiteY1" fmla="*/ 2807919 h 6456590"/>
              <a:gd name="connsiteX2" fmla="*/ 2995875 w 4753805"/>
              <a:gd name="connsiteY2" fmla="*/ 2807919 h 6456590"/>
              <a:gd name="connsiteX3" fmla="*/ 4753805 w 4753805"/>
              <a:gd name="connsiteY3" fmla="*/ 6456590 h 6456590"/>
              <a:gd name="connsiteX4" fmla="*/ 1757930 w 4753805"/>
              <a:gd name="connsiteY4" fmla="*/ 6456590 h 6456590"/>
              <a:gd name="connsiteX5" fmla="*/ 0 w 4753805"/>
              <a:gd name="connsiteY5" fmla="*/ 2807919 h 6456590"/>
              <a:gd name="connsiteX6" fmla="*/ 4790 w 4753805"/>
              <a:gd name="connsiteY6" fmla="*/ 2807919 h 6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53805" h="6456590">
                <a:moveTo>
                  <a:pt x="1645443" y="0"/>
                </a:moveTo>
                <a:lnTo>
                  <a:pt x="2993011" y="2807919"/>
                </a:lnTo>
                <a:lnTo>
                  <a:pt x="2995875" y="2807919"/>
                </a:lnTo>
                <a:lnTo>
                  <a:pt x="4753805" y="6456590"/>
                </a:lnTo>
                <a:lnTo>
                  <a:pt x="1757930" y="6456590"/>
                </a:lnTo>
                <a:lnTo>
                  <a:pt x="0" y="2807919"/>
                </a:lnTo>
                <a:lnTo>
                  <a:pt x="4790" y="2807919"/>
                </a:lnTo>
                <a:close/>
              </a:path>
            </a:pathLst>
          </a:custGeom>
        </p:spPr>
      </p:pic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46"/>
          <p:cNvSpPr/>
          <p:nvPr userDrawn="1">
            <p:custDataLst>
              <p:tags r:id="rId2"/>
            </p:custDataLst>
          </p:nvPr>
        </p:nvSpPr>
        <p:spPr>
          <a:xfrm rot="746688">
            <a:off x="11557000" y="5489575"/>
            <a:ext cx="711200" cy="747713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5" name="任意多边形 46"/>
          <p:cNvSpPr/>
          <p:nvPr userDrawn="1">
            <p:custDataLst>
              <p:tags r:id="rId3"/>
            </p:custDataLst>
          </p:nvPr>
        </p:nvSpPr>
        <p:spPr>
          <a:xfrm rot="746688">
            <a:off x="-77788" y="722313"/>
            <a:ext cx="711201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6" name="任意多边形 46"/>
          <p:cNvSpPr/>
          <p:nvPr userDrawn="1">
            <p:custDataLst>
              <p:tags r:id="rId4"/>
            </p:custDataLst>
          </p:nvPr>
        </p:nvSpPr>
        <p:spPr>
          <a:xfrm rot="746688">
            <a:off x="-55563" y="68263"/>
            <a:ext cx="712788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任意多边形 46"/>
          <p:cNvSpPr/>
          <p:nvPr userDrawn="1">
            <p:custDataLst>
              <p:tags r:id="rId5"/>
            </p:custDataLst>
          </p:nvPr>
        </p:nvSpPr>
        <p:spPr>
          <a:xfrm rot="746688">
            <a:off x="11552238" y="6053138"/>
            <a:ext cx="711200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8" name="任意多边形: 形状 7"/>
          <p:cNvSpPr/>
          <p:nvPr userDrawn="1">
            <p:custDataLst>
              <p:tags r:id="rId6"/>
            </p:custDataLst>
          </p:nvPr>
        </p:nvSpPr>
        <p:spPr>
          <a:xfrm>
            <a:off x="10974388" y="0"/>
            <a:ext cx="1217612" cy="2540000"/>
          </a:xfrm>
          <a:custGeom>
            <a:avLst/>
            <a:gdLst>
              <a:gd name="connsiteX0" fmla="*/ 0 w 1218152"/>
              <a:gd name="connsiteY0" fmla="*/ 0 h 2539914"/>
              <a:gd name="connsiteX1" fmla="*/ 1218152 w 1218152"/>
              <a:gd name="connsiteY1" fmla="*/ 0 h 2539914"/>
              <a:gd name="connsiteX2" fmla="*/ 1218152 w 1218152"/>
              <a:gd name="connsiteY2" fmla="*/ 2539914 h 2539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8152" h="2539914">
                <a:moveTo>
                  <a:pt x="0" y="0"/>
                </a:moveTo>
                <a:lnTo>
                  <a:pt x="1218152" y="0"/>
                </a:lnTo>
                <a:lnTo>
                  <a:pt x="1218152" y="253991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9" name="任意多边形: 形状 8"/>
          <p:cNvSpPr/>
          <p:nvPr userDrawn="1">
            <p:custDataLst>
              <p:tags r:id="rId7"/>
            </p:custDataLst>
          </p:nvPr>
        </p:nvSpPr>
        <p:spPr>
          <a:xfrm rot="10800000">
            <a:off x="11679238" y="0"/>
            <a:ext cx="512762" cy="1141413"/>
          </a:xfrm>
          <a:custGeom>
            <a:avLst/>
            <a:gdLst>
              <a:gd name="connsiteX0" fmla="*/ 512148 w 512148"/>
              <a:gd name="connsiteY0" fmla="*/ 1140923 h 1140923"/>
              <a:gd name="connsiteX1" fmla="*/ 0 w 512148"/>
              <a:gd name="connsiteY1" fmla="*/ 1140923 h 1140923"/>
              <a:gd name="connsiteX2" fmla="*/ 0 w 512148"/>
              <a:gd name="connsiteY2" fmla="*/ 0 h 11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148" h="1140923">
                <a:moveTo>
                  <a:pt x="512148" y="1140923"/>
                </a:moveTo>
                <a:lnTo>
                  <a:pt x="0" y="114092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0" name="等腰三角形 24"/>
          <p:cNvSpPr/>
          <p:nvPr userDrawn="1">
            <p:custDataLst>
              <p:tags r:id="rId8"/>
            </p:custDataLst>
          </p:nvPr>
        </p:nvSpPr>
        <p:spPr>
          <a:xfrm rot="10800000">
            <a:off x="11387138" y="863600"/>
            <a:ext cx="676275" cy="674688"/>
          </a:xfrm>
          <a:custGeom>
            <a:avLst/>
            <a:gdLst>
              <a:gd name="connsiteX0" fmla="*/ 0 w 1695930"/>
              <a:gd name="connsiteY0" fmla="*/ 1462009 h 1462009"/>
              <a:gd name="connsiteX1" fmla="*/ 847965 w 1695930"/>
              <a:gd name="connsiteY1" fmla="*/ 0 h 1462009"/>
              <a:gd name="connsiteX2" fmla="*/ 1695930 w 1695930"/>
              <a:gd name="connsiteY2" fmla="*/ 1462009 h 1462009"/>
              <a:gd name="connsiteX3" fmla="*/ 0 w 1695930"/>
              <a:gd name="connsiteY3" fmla="*/ 1462009 h 1462009"/>
              <a:gd name="connsiteX0-1" fmla="*/ 0 w 1695930"/>
              <a:gd name="connsiteY0-2" fmla="*/ 1694237 h 1694237"/>
              <a:gd name="connsiteX1-3" fmla="*/ 862480 w 1695930"/>
              <a:gd name="connsiteY1-4" fmla="*/ 0 h 1694237"/>
              <a:gd name="connsiteX2-5" fmla="*/ 1695930 w 1695930"/>
              <a:gd name="connsiteY2-6" fmla="*/ 1694237 h 1694237"/>
              <a:gd name="connsiteX3-7" fmla="*/ 0 w 1695930"/>
              <a:gd name="connsiteY3-8" fmla="*/ 1694237 h 16942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695930" h="1694237">
                <a:moveTo>
                  <a:pt x="0" y="1694237"/>
                </a:moveTo>
                <a:lnTo>
                  <a:pt x="862480" y="0"/>
                </a:lnTo>
                <a:lnTo>
                  <a:pt x="1695930" y="1694237"/>
                </a:lnTo>
                <a:lnTo>
                  <a:pt x="0" y="16942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1" name="等腰三角形 6"/>
          <p:cNvSpPr/>
          <p:nvPr userDrawn="1">
            <p:custDataLst>
              <p:tags r:id="rId9"/>
            </p:custDataLst>
          </p:nvPr>
        </p:nvSpPr>
        <p:spPr>
          <a:xfrm>
            <a:off x="0" y="5688013"/>
            <a:ext cx="481013" cy="1179512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12" name="等腰三角形 11"/>
          <p:cNvSpPr/>
          <p:nvPr userDrawn="1">
            <p:custDataLst>
              <p:tags r:id="rId10"/>
            </p:custDataLst>
          </p:nvPr>
        </p:nvSpPr>
        <p:spPr>
          <a:xfrm>
            <a:off x="392113" y="5200650"/>
            <a:ext cx="676275" cy="1657350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623888" y="406800"/>
            <a:ext cx="10944225" cy="863601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12"/>
            </p:custDataLst>
          </p:nvPr>
        </p:nvSpPr>
        <p:spPr>
          <a:xfrm>
            <a:off x="623888" y="1412875"/>
            <a:ext cx="10944224" cy="4895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30" name="图片 29"/>
          <p:cNvPicPr>
            <a:picLocks noChangeAspect="1" noChangeArrowheads="1"/>
          </p:cNvPicPr>
          <p:nvPr userDrawn="1">
            <p:custDataLst>
              <p:tags r:id="rId16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副标题 8"/>
          <p:cNvSpPr>
            <a:spLocks noGrp="1"/>
          </p:cNvSpPr>
          <p:nvPr userDrawn="1">
            <p:custDataLst>
              <p:tags r:id="rId18"/>
            </p:custDataLst>
          </p:nvPr>
        </p:nvSpPr>
        <p:spPr>
          <a:xfrm>
            <a:off x="7099300" y="5957570"/>
            <a:ext cx="4283710" cy="574675"/>
          </a:xfrm>
          <a:prstGeom prst="rect">
            <a:avLst/>
          </a:prstGeom>
          <a:noFill/>
          <a:ln>
            <a:noFill/>
          </a:ln>
        </p:spPr>
        <p:txBody>
          <a:bodyPr vert="horz" wrap="square" lIns="101600" tIns="0" rIns="82550" bIns="0" numCol="1" anchor="t" anchorCtr="0" compatLnSpc="1"/>
          <a:lstStyle>
            <a:lvl1pPr marL="228600" indent="-22860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 spc="15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685800" indent="-22860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kern="1200" spc="15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kern="1200" spc="15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kern="1200" spc="15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rtl="0" eaLnBrk="1" fontAlgn="base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kern="1200" spc="15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i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2003</a:t>
            </a:r>
            <a:r>
              <a:rPr lang="zh-CN" altLang="en-US" sz="2400" b="1" i="0">
                <a:solidFill>
                  <a:schemeClr val="accent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届九年级数学备课组</a:t>
            </a:r>
            <a:endParaRPr lang="zh-CN" altLang="en-US" sz="2400" b="1" i="0">
              <a:solidFill>
                <a:schemeClr val="accent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12"/>
          <p:cNvSpPr/>
          <p:nvPr>
            <p:custDataLst>
              <p:tags r:id="rId2"/>
            </p:custDataLst>
          </p:nvPr>
        </p:nvSpPr>
        <p:spPr>
          <a:xfrm>
            <a:off x="8496300" y="0"/>
            <a:ext cx="3695700" cy="6858000"/>
          </a:xfrm>
          <a:custGeom>
            <a:avLst/>
            <a:gdLst>
              <a:gd name="connsiteX0" fmla="*/ 0 w 3695696"/>
              <a:gd name="connsiteY0" fmla="*/ 0 h 6858001"/>
              <a:gd name="connsiteX1" fmla="*/ 3695696 w 3695696"/>
              <a:gd name="connsiteY1" fmla="*/ 0 h 6858001"/>
              <a:gd name="connsiteX2" fmla="*/ 3695696 w 3695696"/>
              <a:gd name="connsiteY2" fmla="*/ 6858001 h 6858001"/>
              <a:gd name="connsiteX3" fmla="*/ 3289124 w 3695696"/>
              <a:gd name="connsiteY3" fmla="*/ 6858001 h 6858001"/>
              <a:gd name="connsiteX4" fmla="*/ 0 w 3695696"/>
              <a:gd name="connsiteY4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95696" h="6858001">
                <a:moveTo>
                  <a:pt x="0" y="0"/>
                </a:moveTo>
                <a:lnTo>
                  <a:pt x="3695696" y="0"/>
                </a:lnTo>
                <a:lnTo>
                  <a:pt x="3695696" y="6858001"/>
                </a:lnTo>
                <a:lnTo>
                  <a:pt x="3289124" y="68580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5" name="等腰三角形 4"/>
          <p:cNvSpPr/>
          <p:nvPr>
            <p:custDataLst>
              <p:tags r:id="rId3"/>
            </p:custDataLst>
          </p:nvPr>
        </p:nvSpPr>
        <p:spPr>
          <a:xfrm rot="10800000">
            <a:off x="10267950" y="0"/>
            <a:ext cx="1924050" cy="4286250"/>
          </a:xfrm>
          <a:prstGeom prst="triangle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6" name="等腰三角形 5"/>
          <p:cNvSpPr/>
          <p:nvPr>
            <p:custDataLst>
              <p:tags r:id="rId4"/>
            </p:custDataLst>
          </p:nvPr>
        </p:nvSpPr>
        <p:spPr>
          <a:xfrm rot="10800000">
            <a:off x="7061983" y="647700"/>
            <a:ext cx="1501775" cy="1295400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7" name="等腰三角形 6"/>
          <p:cNvSpPr/>
          <p:nvPr>
            <p:custDataLst>
              <p:tags r:id="rId5"/>
            </p:custDataLst>
          </p:nvPr>
        </p:nvSpPr>
        <p:spPr>
          <a:xfrm rot="10800000">
            <a:off x="7440035" y="0"/>
            <a:ext cx="1501775" cy="129540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8" name="等腰三角形 24"/>
          <p:cNvSpPr/>
          <p:nvPr>
            <p:custDataLst>
              <p:tags r:id="rId6"/>
            </p:custDataLst>
          </p:nvPr>
        </p:nvSpPr>
        <p:spPr>
          <a:xfrm rot="10800000">
            <a:off x="9534525" y="2165350"/>
            <a:ext cx="1695450" cy="1693863"/>
          </a:xfrm>
          <a:custGeom>
            <a:avLst/>
            <a:gdLst>
              <a:gd name="connsiteX0" fmla="*/ 0 w 1695930"/>
              <a:gd name="connsiteY0" fmla="*/ 1462009 h 1462009"/>
              <a:gd name="connsiteX1" fmla="*/ 847965 w 1695930"/>
              <a:gd name="connsiteY1" fmla="*/ 0 h 1462009"/>
              <a:gd name="connsiteX2" fmla="*/ 1695930 w 1695930"/>
              <a:gd name="connsiteY2" fmla="*/ 1462009 h 1462009"/>
              <a:gd name="connsiteX3" fmla="*/ 0 w 1695930"/>
              <a:gd name="connsiteY3" fmla="*/ 1462009 h 1462009"/>
              <a:gd name="connsiteX0-1" fmla="*/ 0 w 1695930"/>
              <a:gd name="connsiteY0-2" fmla="*/ 1694237 h 1694237"/>
              <a:gd name="connsiteX1-3" fmla="*/ 862480 w 1695930"/>
              <a:gd name="connsiteY1-4" fmla="*/ 0 h 1694237"/>
              <a:gd name="connsiteX2-5" fmla="*/ 1695930 w 1695930"/>
              <a:gd name="connsiteY2-6" fmla="*/ 1694237 h 1694237"/>
              <a:gd name="connsiteX3-7" fmla="*/ 0 w 1695930"/>
              <a:gd name="connsiteY3-8" fmla="*/ 1694237 h 16942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695930" h="1694237">
                <a:moveTo>
                  <a:pt x="0" y="1694237"/>
                </a:moveTo>
                <a:lnTo>
                  <a:pt x="862480" y="0"/>
                </a:lnTo>
                <a:lnTo>
                  <a:pt x="1695930" y="1694237"/>
                </a:lnTo>
                <a:lnTo>
                  <a:pt x="0" y="169423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grpSp>
        <p:nvGrpSpPr>
          <p:cNvPr id="10" name="组合 14"/>
          <p:cNvGrpSpPr/>
          <p:nvPr>
            <p:custDataLst>
              <p:tags r:id="rId7"/>
            </p:custDataLst>
          </p:nvPr>
        </p:nvGrpSpPr>
        <p:grpSpPr bwMode="auto">
          <a:xfrm flipH="1">
            <a:off x="-312738" y="88900"/>
            <a:ext cx="2957513" cy="3230563"/>
            <a:chOff x="-313138" y="88946"/>
            <a:chExt cx="2958463" cy="3230885"/>
          </a:xfrm>
        </p:grpSpPr>
        <p:sp>
          <p:nvSpPr>
            <p:cNvPr id="11" name="任意多边形 45"/>
            <p:cNvSpPr/>
            <p:nvPr>
              <p:custDataLst>
                <p:tags r:id="rId8"/>
              </p:custDataLst>
            </p:nvPr>
          </p:nvSpPr>
          <p:spPr>
            <a:xfrm rot="746688">
              <a:off x="-313138" y="247712"/>
              <a:ext cx="2958463" cy="3072119"/>
            </a:xfrm>
            <a:custGeom>
              <a:avLst/>
              <a:gdLst>
                <a:gd name="connsiteX0" fmla="*/ 0 w 2958463"/>
                <a:gd name="connsiteY0" fmla="*/ 28269 h 3072739"/>
                <a:gd name="connsiteX1" fmla="*/ 128100 w 2958463"/>
                <a:gd name="connsiteY1" fmla="*/ 0 h 3072739"/>
                <a:gd name="connsiteX2" fmla="*/ 2958463 w 2958463"/>
                <a:gd name="connsiteY2" fmla="*/ 2912645 h 3072739"/>
                <a:gd name="connsiteX3" fmla="*/ 2958463 w 2958463"/>
                <a:gd name="connsiteY3" fmla="*/ 3072739 h 3072739"/>
                <a:gd name="connsiteX4" fmla="*/ 0 w 2958463"/>
                <a:gd name="connsiteY4" fmla="*/ 28269 h 3072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8463" h="3072739">
                  <a:moveTo>
                    <a:pt x="0" y="28269"/>
                  </a:moveTo>
                  <a:lnTo>
                    <a:pt x="128100" y="0"/>
                  </a:lnTo>
                  <a:lnTo>
                    <a:pt x="2958463" y="2912645"/>
                  </a:lnTo>
                  <a:lnTo>
                    <a:pt x="2958463" y="3072739"/>
                  </a:lnTo>
                  <a:lnTo>
                    <a:pt x="0" y="2826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  <p:sp>
          <p:nvSpPr>
            <p:cNvPr id="12" name="任意多边形 46"/>
            <p:cNvSpPr/>
            <p:nvPr>
              <p:custDataLst>
                <p:tags r:id="rId9"/>
              </p:custDataLst>
            </p:nvPr>
          </p:nvSpPr>
          <p:spPr>
            <a:xfrm rot="746688">
              <a:off x="196613" y="88946"/>
              <a:ext cx="1305344" cy="1371737"/>
            </a:xfrm>
            <a:custGeom>
              <a:avLst/>
              <a:gdLst>
                <a:gd name="connsiteX0" fmla="*/ 0 w 1305254"/>
                <a:gd name="connsiteY0" fmla="*/ 28270 h 1371469"/>
                <a:gd name="connsiteX1" fmla="*/ 128101 w 1305254"/>
                <a:gd name="connsiteY1" fmla="*/ 0 h 1371469"/>
                <a:gd name="connsiteX2" fmla="*/ 1305254 w 1305254"/>
                <a:gd name="connsiteY2" fmla="*/ 1211374 h 1371469"/>
                <a:gd name="connsiteX3" fmla="*/ 1305253 w 1305254"/>
                <a:gd name="connsiteY3" fmla="*/ 1371469 h 1371469"/>
                <a:gd name="connsiteX4" fmla="*/ 0 w 1305254"/>
                <a:gd name="connsiteY4" fmla="*/ 28270 h 137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5254" h="1371469">
                  <a:moveTo>
                    <a:pt x="0" y="28270"/>
                  </a:moveTo>
                  <a:lnTo>
                    <a:pt x="128101" y="0"/>
                  </a:lnTo>
                  <a:lnTo>
                    <a:pt x="1305254" y="1211374"/>
                  </a:lnTo>
                  <a:lnTo>
                    <a:pt x="1305253" y="1371469"/>
                  </a:lnTo>
                  <a:lnTo>
                    <a:pt x="0" y="282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/>
              <a:endParaRPr lang="zh-CN" altLang="en-US" noProof="1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1884282" y="3414578"/>
            <a:ext cx="5017135" cy="863174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CN" altLang="en-US" noProof="1"/>
              <a:t>单击此处编辑标题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1884281" y="4332272"/>
            <a:ext cx="5017134" cy="111222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13" name="日期占位符 3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" name="页脚占位符 4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" name="灯片编号占位符 5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5DB6B-299C-4F61-8596-3ECB41FAC937}" type="slidenum">
              <a:rPr lang="zh-CN" altLang="en-US"/>
            </a:fld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>
            <p:custDataLst>
              <p:tags r:id="rId15"/>
            </p:custDataLst>
          </p:nvPr>
        </p:nvPicPr>
        <p:blipFill>
          <a:blip r:embed="rId16" cstate="email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7052747" y="409574"/>
            <a:ext cx="4753805" cy="6456590"/>
          </a:xfrm>
          <a:custGeom>
            <a:avLst/>
            <a:gdLst>
              <a:gd name="connsiteX0" fmla="*/ 1645443 w 4753805"/>
              <a:gd name="connsiteY0" fmla="*/ 0 h 6456590"/>
              <a:gd name="connsiteX1" fmla="*/ 2993011 w 4753805"/>
              <a:gd name="connsiteY1" fmla="*/ 2807919 h 6456590"/>
              <a:gd name="connsiteX2" fmla="*/ 2995875 w 4753805"/>
              <a:gd name="connsiteY2" fmla="*/ 2807919 h 6456590"/>
              <a:gd name="connsiteX3" fmla="*/ 4753805 w 4753805"/>
              <a:gd name="connsiteY3" fmla="*/ 6456590 h 6456590"/>
              <a:gd name="connsiteX4" fmla="*/ 1757930 w 4753805"/>
              <a:gd name="connsiteY4" fmla="*/ 6456590 h 6456590"/>
              <a:gd name="connsiteX5" fmla="*/ 0 w 4753805"/>
              <a:gd name="connsiteY5" fmla="*/ 2807919 h 6456590"/>
              <a:gd name="connsiteX6" fmla="*/ 4790 w 4753805"/>
              <a:gd name="connsiteY6" fmla="*/ 2807919 h 6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53805" h="6456590">
                <a:moveTo>
                  <a:pt x="1645443" y="0"/>
                </a:moveTo>
                <a:lnTo>
                  <a:pt x="2993011" y="2807919"/>
                </a:lnTo>
                <a:lnTo>
                  <a:pt x="2995875" y="2807919"/>
                </a:lnTo>
                <a:lnTo>
                  <a:pt x="4753805" y="6456590"/>
                </a:lnTo>
                <a:lnTo>
                  <a:pt x="1757930" y="6456590"/>
                </a:lnTo>
                <a:lnTo>
                  <a:pt x="0" y="2807919"/>
                </a:lnTo>
                <a:lnTo>
                  <a:pt x="4790" y="2807919"/>
                </a:lnTo>
                <a:close/>
              </a:path>
            </a:pathLst>
          </a:custGeom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60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60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60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60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lang="zh-CN" altLang="en-US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单击此处编辑文本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tIns="38100" rIns="76200" bIns="3810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noProof="1">
                <a:sym typeface="+mn-ea"/>
              </a:rPr>
              <a:t>单击此处编辑文本</a:t>
            </a:r>
            <a:endParaRPr noProof="1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46"/>
          <p:cNvSpPr/>
          <p:nvPr>
            <p:custDataLst>
              <p:tags r:id="rId2"/>
            </p:custDataLst>
          </p:nvPr>
        </p:nvSpPr>
        <p:spPr>
          <a:xfrm rot="746688">
            <a:off x="11557000" y="5489575"/>
            <a:ext cx="711200" cy="747713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3" name="任意多边形 46"/>
          <p:cNvSpPr/>
          <p:nvPr>
            <p:custDataLst>
              <p:tags r:id="rId3"/>
            </p:custDataLst>
          </p:nvPr>
        </p:nvSpPr>
        <p:spPr>
          <a:xfrm rot="746688">
            <a:off x="-77788" y="722313"/>
            <a:ext cx="711201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4" name="任意多边形 46"/>
          <p:cNvSpPr/>
          <p:nvPr>
            <p:custDataLst>
              <p:tags r:id="rId4"/>
            </p:custDataLst>
          </p:nvPr>
        </p:nvSpPr>
        <p:spPr>
          <a:xfrm rot="746688">
            <a:off x="-55563" y="68263"/>
            <a:ext cx="712788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5" name="任意多边形 46"/>
          <p:cNvSpPr/>
          <p:nvPr>
            <p:custDataLst>
              <p:tags r:id="rId5"/>
            </p:custDataLst>
          </p:nvPr>
        </p:nvSpPr>
        <p:spPr>
          <a:xfrm rot="746688">
            <a:off x="11552238" y="6053138"/>
            <a:ext cx="711200" cy="747712"/>
          </a:xfrm>
          <a:custGeom>
            <a:avLst/>
            <a:gdLst>
              <a:gd name="connsiteX0" fmla="*/ 0 w 1305254"/>
              <a:gd name="connsiteY0" fmla="*/ 28270 h 1371469"/>
              <a:gd name="connsiteX1" fmla="*/ 128101 w 1305254"/>
              <a:gd name="connsiteY1" fmla="*/ 0 h 1371469"/>
              <a:gd name="connsiteX2" fmla="*/ 1305254 w 1305254"/>
              <a:gd name="connsiteY2" fmla="*/ 1211374 h 1371469"/>
              <a:gd name="connsiteX3" fmla="*/ 1305253 w 1305254"/>
              <a:gd name="connsiteY3" fmla="*/ 1371469 h 1371469"/>
              <a:gd name="connsiteX4" fmla="*/ 0 w 1305254"/>
              <a:gd name="connsiteY4" fmla="*/ 28270 h 1371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5254" h="1371469">
                <a:moveTo>
                  <a:pt x="0" y="28270"/>
                </a:moveTo>
                <a:lnTo>
                  <a:pt x="128101" y="0"/>
                </a:lnTo>
                <a:lnTo>
                  <a:pt x="1305254" y="1211374"/>
                </a:lnTo>
                <a:lnTo>
                  <a:pt x="1305253" y="1371469"/>
                </a:lnTo>
                <a:lnTo>
                  <a:pt x="0" y="282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6" name="日期占位符 1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页脚占位符 2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单击图标添加图片</a:t>
            </a:r>
            <a:endParaRPr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rtlCol="0" anchor="ctr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noProof="1"/>
              <a:t>单击此处</a:t>
            </a:r>
            <a:r>
              <a:rPr lang="zh-CN" altLang="en-US" dirty="0">
                <a:sym typeface="+mn-ea"/>
              </a:rPr>
              <a:t>编辑母版文本样式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第二级</a:t>
            </a:r>
            <a:endParaRPr lang="zh-CN" altLang="en-US" dirty="0">
              <a:sym typeface="+mn-ea"/>
            </a:endParaRPr>
          </a:p>
          <a:p>
            <a:pPr lvl="2"/>
            <a:r>
              <a:rPr lang="zh-CN" altLang="en-US" dirty="0">
                <a:sym typeface="+mn-ea"/>
              </a:rPr>
              <a:t>第三级</a:t>
            </a:r>
            <a:endParaRPr lang="zh-CN" altLang="en-US" dirty="0">
              <a:sym typeface="+mn-ea"/>
            </a:endParaRPr>
          </a:p>
          <a:p>
            <a:pPr lvl="3"/>
            <a:r>
              <a:rPr lang="zh-CN" altLang="en-US" dirty="0">
                <a:sym typeface="+mn-ea"/>
              </a:rPr>
              <a:t>第四级</a:t>
            </a:r>
            <a:endParaRPr lang="zh-CN" altLang="en-US" dirty="0">
              <a:sym typeface="+mn-ea"/>
            </a:endParaRPr>
          </a:p>
          <a:p>
            <a:pPr lvl="4"/>
            <a:r>
              <a:rPr lang="zh-CN" altLang="en-US" dirty="0">
                <a:sym typeface="+mn-ea"/>
              </a:rPr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107.xml"/><Relationship Id="rId16" Type="http://schemas.openxmlformats.org/officeDocument/2006/relationships/tags" Target="../tags/tag106.xml"/><Relationship Id="rId15" Type="http://schemas.openxmlformats.org/officeDocument/2006/relationships/tags" Target="../tags/tag105.xml"/><Relationship Id="rId14" Type="http://schemas.openxmlformats.org/officeDocument/2006/relationships/tags" Target="../tags/tag104.xml"/><Relationship Id="rId13" Type="http://schemas.openxmlformats.org/officeDocument/2006/relationships/tags" Target="../tags/tag103.xml"/><Relationship Id="rId12" Type="http://schemas.openxmlformats.org/officeDocument/2006/relationships/tags" Target="../tags/tag10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12"/>
            </p:custDataLst>
          </p:nvPr>
        </p:nvSpPr>
        <p:spPr bwMode="auto">
          <a:xfrm>
            <a:off x="669925" y="442913"/>
            <a:ext cx="108521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38100" rIns="76200" bIns="38100" numCol="1" anchor="t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  <p:custDataLst>
              <p:tags r:id="rId13"/>
            </p:custDataLst>
          </p:nvPr>
        </p:nvSpPr>
        <p:spPr bwMode="auto">
          <a:xfrm>
            <a:off x="669925" y="952500"/>
            <a:ext cx="10852150" cy="538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0" rIns="82550" bIns="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475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noProof="1" smtClean="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388" y="6350000"/>
            <a:ext cx="3959225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noProof="1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50000"/>
            <a:ext cx="2700338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noProof="1" smtClean="0">
                <a:solidFill>
                  <a:schemeClr val="tx1">
                    <a:tint val="75000"/>
                  </a:schemeClr>
                </a:solidFill>
                <a:ea typeface="微软雅黑" panose="020B0503020204020204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 spc="20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9pPr>
    </p:titleStyle>
    <p:bodyStyle>
      <a:lvl1pPr marL="2286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6858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1430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6002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2057400" indent="-22860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kern="1200" spc="15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9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125.xml"/><Relationship Id="rId1" Type="http://schemas.openxmlformats.org/officeDocument/2006/relationships/tags" Target="../tags/tag1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2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0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2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3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0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308610" y="1581785"/>
            <a:ext cx="7278370" cy="2601595"/>
          </a:xfrm>
        </p:spPr>
        <p:txBody>
          <a:bodyPr/>
          <a:lstStyle/>
          <a:p>
            <a:pPr marL="0" indent="0" latinLnBrk="0">
              <a:lnSpc>
                <a:spcPct val="150000"/>
              </a:lnSpc>
            </a:pPr>
            <a:r>
              <a:rPr lang="en-US" altLang="zh-CN" sz="4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华文中宋" panose="02010600040101010101" charset="-122"/>
                <a:ea typeface="华文中宋" panose="02010600040101010101" charset="-122"/>
              </a:rPr>
              <a:t>  </a:t>
            </a:r>
            <a:r>
              <a:rPr lang="zh-CN" altLang="en-US" sz="4000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</a:rPr>
              <a:t>夜很长，但天总会亮，只要我们走在正确的道路上</a:t>
            </a:r>
            <a:endParaRPr lang="zh-CN" altLang="en-US" sz="4000">
              <a:solidFill>
                <a:srgbClr val="0157F5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114550" y="4559935"/>
            <a:ext cx="6563360" cy="1379855"/>
          </a:xfrm>
        </p:spPr>
        <p:txBody>
          <a:bodyPr/>
          <a:lstStyle/>
          <a:p>
            <a:r>
              <a:rPr lang="en-US" altLang="zh-CN" sz="3200" i="0" dirty="0">
                <a:latin typeface="宋体" panose="02010600030101010101" pitchFamily="2" charset="-122"/>
                <a:ea typeface="宋体" panose="02010600030101010101" pitchFamily="2" charset="-122"/>
              </a:rPr>
              <a:t>2024</a:t>
            </a:r>
            <a:r>
              <a:rPr lang="zh-CN" altLang="en-US" sz="3200" i="0" dirty="0">
                <a:latin typeface="宋体" panose="02010600030101010101" pitchFamily="2" charset="-122"/>
                <a:ea typeface="宋体" panose="02010600030101010101" pitchFamily="2" charset="-122"/>
              </a:rPr>
              <a:t>届中考数学考前指导</a:t>
            </a:r>
            <a:endParaRPr lang="zh-CN" altLang="en-US" sz="3200" i="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7130" y="1199515"/>
            <a:ext cx="982789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 dirty="0">
                <a:latin typeface="宋体" panose="02010600030101010101" pitchFamily="2" charset="-122"/>
              </a:rPr>
              <a:t>9. </a:t>
            </a:r>
            <a:r>
              <a:rPr lang="zh-CN" sz="2800" b="1" dirty="0">
                <a:solidFill>
                  <a:srgbClr val="FF0000"/>
                </a:solidFill>
                <a:ea typeface="宋体" panose="02010600030101010101" pitchFamily="2" charset="-122"/>
              </a:rPr>
              <a:t>几何证明题</a:t>
            </a:r>
            <a:r>
              <a:rPr lang="zh-CN" sz="2800" b="1" dirty="0">
                <a:ea typeface="宋体" panose="02010600030101010101" pitchFamily="2" charset="-122"/>
              </a:rPr>
              <a:t>，第一问比较轻松，证切线想明白证的是垂直还是半径，</a:t>
            </a:r>
            <a:r>
              <a:rPr lang="zh-CN" sz="2800" b="1" dirty="0">
                <a:solidFill>
                  <a:srgbClr val="FF0000"/>
                </a:solidFill>
                <a:ea typeface="宋体" panose="02010600030101010101" pitchFamily="2" charset="-122"/>
              </a:rPr>
              <a:t>尺规作图的话务必用直尺</a:t>
            </a:r>
            <a:r>
              <a:rPr lang="zh-CN" altLang="en-US" sz="2800" b="1" dirty="0">
                <a:solidFill>
                  <a:srgbClr val="FF0000"/>
                </a:solidFill>
                <a:ea typeface="宋体" panose="02010600030101010101" pitchFamily="2" charset="-122"/>
              </a:rPr>
              <a:t>圆规</a:t>
            </a:r>
            <a:r>
              <a:rPr lang="zh-CN" sz="2800" b="1" dirty="0">
                <a:solidFill>
                  <a:srgbClr val="FF0000"/>
                </a:solidFill>
                <a:ea typeface="宋体" panose="02010600030101010101" pitchFamily="2" charset="-122"/>
              </a:rPr>
              <a:t>，明确作图痕迹</a:t>
            </a:r>
            <a:r>
              <a:rPr lang="zh-CN" sz="2800" b="1" dirty="0">
                <a:ea typeface="宋体" panose="02010600030101010101" pitchFamily="2" charset="-122"/>
              </a:rPr>
              <a:t>，作图确定后用黑笔描一遍。第二问不会很复杂，常见方法基本就是一组相似就搞定，依据所求找三角形，进而找相似，相似之后列出三组对应边成比例分析。常见方法设未知数表示边长，勾股定理列方程求解。</a:t>
            </a:r>
            <a:endParaRPr lang="zh-CN" altLang="en-US" sz="2800" b="1" dirty="0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7130" y="1330325"/>
            <a:ext cx="989584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10.</a:t>
            </a:r>
            <a:r>
              <a:rPr 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函数图像探究题</a:t>
            </a:r>
            <a:r>
              <a:rPr lang="zh-CN" sz="2800" b="1">
                <a:ea typeface="宋体" panose="02010600030101010101" pitchFamily="2" charset="-122"/>
              </a:rPr>
              <a:t>。看到这种题我们要狂欢，这种题意味着不需要太多的计算，我们就可以拿到很多分。读题要仔细，直线就是一次函数相关，曲线与坐标轴无交点就是反比例，曲线与坐标轴有交点就是二次函数。二次函数三种解析式的设法请知悉。出现不等关系基本不需要我们解，观察图像，谁在上方谁就大，找到对应的x取值范围即可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37285" y="1219200"/>
            <a:ext cx="984758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11.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新情境题型</a:t>
            </a:r>
            <a:r>
              <a:rPr lang="zh-CN" sz="2800" b="1">
                <a:ea typeface="宋体" panose="02010600030101010101" pitchFamily="2" charset="-122"/>
              </a:rPr>
              <a:t>，总有一道题你没见过，不然怎么对得起三年的准备。新题型在新的同时，往往难度不大，也是我们最容易拿分的，心态稳定，我们也不需要拿那么多分，拿3分就够了，再多拿都是狂赚。这种题务必要读懂题意，没读懂请反复读题，然后再去做题。第一问基本就是套题目的概念，照猫画虎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13155" y="1279525"/>
            <a:ext cx="994791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12.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压轴题</a:t>
            </a:r>
            <a:r>
              <a:rPr lang="zh-CN" sz="2800" b="1">
                <a:ea typeface="宋体" panose="02010600030101010101" pitchFamily="2" charset="-122"/>
              </a:rPr>
              <a:t>请花时间搞定第一问，这3分对于我们还是很关键的，一分就隔了上千人，请不要放弃。一般几何压轴的第一问都是证相似，而且是一组相似就够了，所以不要想复杂了。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96975" y="1097915"/>
            <a:ext cx="936180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13. </a:t>
            </a:r>
            <a:r>
              <a:rPr lang="zh-CN" sz="2800" b="1">
                <a:ea typeface="宋体" panose="02010600030101010101" pitchFamily="2" charset="-122"/>
              </a:rPr>
              <a:t>考试的时间对于我们来说是充足的，考试难也是难在压轴题，与我们无关，所以中考对我们来说比较轻松，不必有压力，做到上面说的就足够了。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96975" y="3469640"/>
            <a:ext cx="978789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14. </a:t>
            </a:r>
            <a:r>
              <a:rPr lang="zh-CN" sz="2800" b="1">
                <a:ea typeface="宋体" panose="02010600030101010101" pitchFamily="2" charset="-122"/>
              </a:rPr>
              <a:t>最后，请务必拿出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15min时间来检查</a:t>
            </a:r>
            <a:r>
              <a:rPr lang="zh-CN" sz="2800" b="1">
                <a:ea typeface="宋体" panose="02010600030101010101" pitchFamily="2" charset="-122"/>
              </a:rPr>
              <a:t>，自己卡着时间，只剩15min时什么题都不要做，直接回来检查。检查不是光看，而是动笔重做，认真思考做第二遍。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1256665" y="961390"/>
            <a:ext cx="688149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★工具带齐，三角板，圆规和量角器；</a:t>
            </a:r>
            <a:endParaRPr lang="zh-CN" altLang="en-US" sz="28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1256665" y="1593850"/>
            <a:ext cx="6881495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★先易后难，先拿分为上，不死磕难题；</a:t>
            </a:r>
            <a:endParaRPr lang="zh-CN" altLang="en-US" sz="28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1247140" y="2228215"/>
            <a:ext cx="9827895" cy="3753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★规范解题，不丟细节分</a:t>
            </a:r>
            <a:endParaRPr lang="zh-CN" sz="2800" b="1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1</a:t>
            </a:r>
            <a:r>
              <a:rPr lang="zh-CN" altLang="en-US" sz="2800" b="1">
                <a:ea typeface="宋体" panose="02010600030101010101" pitchFamily="2" charset="-122"/>
              </a:rPr>
              <a:t>）计算题不跳步；</a:t>
            </a:r>
            <a:endParaRPr lang="zh-CN" altLang="en-US" sz="2800" b="1">
              <a:ea typeface="宋体" panose="02010600030101010101" pitchFamily="2" charset="-122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2</a:t>
            </a:r>
            <a:r>
              <a:rPr lang="zh-CN" altLang="en-US" sz="2800" b="1">
                <a:ea typeface="宋体" panose="02010600030101010101" pitchFamily="2" charset="-122"/>
              </a:rPr>
              <a:t>）分式方程要检验；</a:t>
            </a:r>
            <a:endParaRPr lang="zh-CN" altLang="en-US" sz="2800" b="1">
              <a:ea typeface="宋体" panose="02010600030101010101" pitchFamily="2" charset="-122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3</a:t>
            </a:r>
            <a:r>
              <a:rPr lang="zh-CN" altLang="en-US" sz="2800" b="1">
                <a:ea typeface="宋体" panose="02010600030101010101" pitchFamily="2" charset="-122"/>
              </a:rPr>
              <a:t>）作图题要下结论，保留作图痕迹和描黑；</a:t>
            </a:r>
            <a:endParaRPr lang="zh-CN" altLang="en-US" sz="2800" b="1">
              <a:ea typeface="宋体" panose="02010600030101010101" pitchFamily="2" charset="-122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4</a:t>
            </a:r>
            <a:r>
              <a:rPr lang="zh-CN" altLang="en-US" sz="2800" b="1">
                <a:ea typeface="宋体" panose="02010600030101010101" pitchFamily="2" charset="-122"/>
              </a:rPr>
              <a:t>）统计题、概率题和应用题要写按题意写答和单位；</a:t>
            </a:r>
            <a:endParaRPr lang="zh-CN" altLang="en-US" sz="2800" b="1">
              <a:ea typeface="宋体" panose="02010600030101010101" pitchFamily="2" charset="-122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5</a:t>
            </a:r>
            <a:r>
              <a:rPr lang="zh-CN" altLang="en-US" sz="2800" b="1">
                <a:ea typeface="宋体" panose="02010600030101010101" pitchFamily="2" charset="-122"/>
              </a:rPr>
              <a:t>）几何证明题要求理由充分，语言严谨；</a:t>
            </a:r>
            <a:endParaRPr lang="zh-CN" altLang="en-US" sz="2800" b="1">
              <a:ea typeface="宋体" panose="02010600030101010101" pitchFamily="2" charset="-122"/>
            </a:endParaRPr>
          </a:p>
          <a:p>
            <a:pPr indent="0" fontAlgn="auto">
              <a:lnSpc>
                <a:spcPct val="100000"/>
              </a:lnSpc>
            </a:pPr>
            <a:r>
              <a:rPr lang="zh-CN" altLang="en-US" sz="2800" b="1"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ea typeface="宋体" panose="02010600030101010101" pitchFamily="2" charset="-122"/>
              </a:rPr>
              <a:t>6</a:t>
            </a:r>
            <a:r>
              <a:rPr lang="zh-CN" altLang="en-US" sz="2800" b="1">
                <a:ea typeface="宋体" panose="02010600030101010101" pitchFamily="2" charset="-122"/>
              </a:rPr>
              <a:t>）不会写的题将思路尽自己所能地写出，能走远就走多远，打死不留空白，争取多得分。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5" name="图片 4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2680335" y="1957070"/>
            <a:ext cx="7259955" cy="21228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4400" b="1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★</a:t>
            </a:r>
            <a:r>
              <a:rPr lang="zh-CN" sz="4400" b="1">
                <a:ea typeface="宋体" panose="02010600030101010101" pitchFamily="2" charset="-122"/>
              </a:rPr>
              <a:t>所有的付出都不会被辜负，</a:t>
            </a:r>
            <a:endParaRPr lang="zh-CN" sz="4400" b="1"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4400" b="1">
                <a:ea typeface="宋体" panose="02010600030101010101" pitchFamily="2" charset="-122"/>
              </a:rPr>
              <a:t> </a:t>
            </a:r>
            <a:r>
              <a:rPr lang="en-US" altLang="zh-CN" sz="4400" b="1">
                <a:ea typeface="宋体" panose="02010600030101010101" pitchFamily="2" charset="-122"/>
              </a:rPr>
              <a:t>  </a:t>
            </a:r>
            <a:r>
              <a:rPr lang="zh-CN" sz="4400" b="1">
                <a:ea typeface="宋体" panose="02010600030101010101" pitchFamily="2" charset="-122"/>
              </a:rPr>
              <a:t>最后衷心祝大家中考顺利。</a:t>
            </a:r>
            <a:endParaRPr lang="zh-CN" altLang="en-US" sz="4400" b="1"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302385" y="1089660"/>
            <a:ext cx="788733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 fontAlgn="auto">
              <a:lnSpc>
                <a:spcPct val="150000"/>
              </a:lnSpc>
            </a:pP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常见几何思路分析：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中点的使用：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等腰，等边中的三线合一；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平行线中间的中点考虑倍长中线；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取额外中点构造中位线；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④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直角三角形中斜边中线等于斜边的一半。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16025" y="1027430"/>
            <a:ext cx="1004697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角平分线的使用：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角平分线的性质及定理；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角平分线附近的对称型全等，转移线段；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角平分线+平行=等腰；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④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三角形中多条角平分线，内加外减内外半，倒角；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⑤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内角角平分线定理：邻边比=斜边两线段之比。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77925" y="1140460"/>
            <a:ext cx="912050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折叠问题的分析：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折叠前后的全等，对应边，对应角；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角平分线+平行=等腰；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对应点的连线被折痕垂直平分；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④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勾股定理设边解方程；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⑤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折直角，考虑一线三垂直。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3" name="图片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01419" y="1925592"/>
            <a:ext cx="1001649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 dirty="0">
                <a:latin typeface="宋体" panose="02010600030101010101" pitchFamily="2" charset="-122"/>
              </a:rPr>
              <a:t>1. </a:t>
            </a:r>
            <a:r>
              <a:rPr lang="zh-CN" sz="2800" b="1" dirty="0">
                <a:ea typeface="宋体" panose="02010600030101010101" pitchFamily="2" charset="-122"/>
              </a:rPr>
              <a:t>首先试卷会提前5min发下来，这个时间我们不需要去通览试卷，感受难度，这些都与我们无关，这</a:t>
            </a:r>
            <a:r>
              <a:rPr lang="zh-CN" sz="2800" b="1" dirty="0">
                <a:solidFill>
                  <a:srgbClr val="FF0000"/>
                </a:solidFill>
                <a:ea typeface="宋体" panose="02010600030101010101" pitchFamily="2" charset="-122"/>
              </a:rPr>
              <a:t>5min我们就看选择前3题或前5题</a:t>
            </a:r>
            <a:r>
              <a:rPr lang="zh-CN" sz="2800" b="1" dirty="0">
                <a:ea typeface="宋体" panose="02010600030101010101" pitchFamily="2" charset="-122"/>
              </a:rPr>
              <a:t>，其他的都不看，反复看这5题，确保100%正确；</a:t>
            </a:r>
            <a:endParaRPr lang="zh-CN" altLang="en-US" sz="2800" b="1" dirty="0">
              <a:ea typeface="宋体" panose="02010600030101010101" pitchFamily="2" charset="-122"/>
            </a:endParaRPr>
          </a:p>
        </p:txBody>
      </p:sp>
      <p:pic>
        <p:nvPicPr>
          <p:cNvPr id="30" name="图片 2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23888" y="1569701"/>
            <a:ext cx="10944224" cy="4895850"/>
          </a:xfrm>
        </p:spPr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356360" y="1217930"/>
            <a:ext cx="922020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旋转问题的分析：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共顶点等线段，可旋转；交叉等线段，可平移；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旋转角始终相等；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连接对应点，可得第二组全等/相似。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endParaRPr lang="en-US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07135" y="807720"/>
            <a:ext cx="10514330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角度的使用：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共顶点的等角，可旋转；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90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°的使用：十字架模型，四点共圆，一线三直角；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③60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°的使用：构造等边三角形；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④</a:t>
            </a: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45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°的使用：构造等腰直，易出旋转；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⑤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120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°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135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°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150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°的使用：构造直角三角形；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⑥二倍角的使用：构造等腰or构造对称or和角公式。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17905" y="989965"/>
            <a:ext cx="104425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轨迹问题：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轨迹为直线：特殊位置法，两点确定一条直线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轨迹为圆：定长型or定弦对定角型，找动点有关的定长或定角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多动点瓜豆：主动点怎么到从动点，主动点圆心同样变换到从动点圆心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98220" y="1109980"/>
            <a:ext cx="1057338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最值问题：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将军饮马，动线段类通过平移使动点重合，转为单动点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胡不归问题，构造直角三角形转移线段，垂线段最短，化斜为直计算；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阿氏圆问题，以半径为共边构造字母型相似，两点之间线段最短，勾股定理计算。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57910" y="1157605"/>
            <a:ext cx="757745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3200" b="1">
                <a:solidFill>
                  <a:srgbClr val="0157F5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特殊方法：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①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图象规整，直角易得，可建系；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② 45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°的使用之1</a:t>
            </a: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2345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；</a:t>
            </a:r>
            <a:endParaRPr 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③ </a:t>
            </a:r>
            <a:r>
              <a:rPr 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和角公式/夹角公式；</a:t>
            </a:r>
            <a:endParaRPr 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④特殊值法和极端情况法。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87145" y="1199515"/>
            <a:ext cx="951928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2.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6-9题</a:t>
            </a:r>
            <a:r>
              <a:rPr lang="zh-CN" sz="2800" b="1">
                <a:ea typeface="宋体" panose="02010600030101010101" pitchFamily="2" charset="-122"/>
              </a:rPr>
              <a:t>是我们的关键，这部分读题一定要仔细，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不要有蒙的想法</a:t>
            </a:r>
            <a:r>
              <a:rPr lang="zh-CN" sz="2800" b="1">
                <a:ea typeface="宋体" panose="02010600030101010101" pitchFamily="2" charset="-122"/>
              </a:rPr>
              <a:t>，每个选项都看完，逐个排除。概念辨析题每个错误的你确保能举出反例，不确定的多读几遍。列方程的题注意单位统一。三角函数的分清楚正余弦的概念。二次函数图像题注意特殊值的考察。尺规作图先想明白题目作的是什么线；</a:t>
            </a:r>
            <a:endParaRPr lang="en-US" altLang="zh-CN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32205" y="1299210"/>
            <a:ext cx="9927590" cy="259782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 dirty="0">
                <a:latin typeface="宋体" panose="02010600030101010101" pitchFamily="2" charset="-122"/>
              </a:rPr>
              <a:t>3.</a:t>
            </a:r>
            <a:r>
              <a:rPr lang="zh-CN" sz="2800" b="1" dirty="0">
                <a:solidFill>
                  <a:srgbClr val="FF0000"/>
                </a:solidFill>
                <a:ea typeface="宋体" panose="02010600030101010101" pitchFamily="2" charset="-122"/>
              </a:rPr>
              <a:t>11-13题</a:t>
            </a:r>
            <a:r>
              <a:rPr lang="zh-CN" sz="2800" b="1" dirty="0">
                <a:ea typeface="宋体" panose="02010600030101010101" pitchFamily="2" charset="-122"/>
              </a:rPr>
              <a:t>整体比较轻松，如果你的做法非常复杂请反思，重新读题。因式分解注意分解要彻底。韦达定理注意首先△要大于等于0。概率题审题要仔细。</a:t>
            </a:r>
            <a:r>
              <a:rPr lang="zh-CN" altLang="en-US" sz="2800" b="1" dirty="0">
                <a:ea typeface="宋体" panose="02010600030101010101" pitchFamily="2" charset="-122"/>
              </a:rPr>
              <a:t>黄金分割要注意有两个，比例记清楚。</a:t>
            </a:r>
            <a:endParaRPr lang="zh-CN" altLang="en-US" sz="2800" b="1" dirty="0">
              <a:ea typeface="宋体" panose="02010600030101010101" pitchFamily="2" charset="-122"/>
            </a:endParaRPr>
          </a:p>
        </p:txBody>
      </p:sp>
      <p:pic>
        <p:nvPicPr>
          <p:cNvPr id="30" name="图片 29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57605" y="1217295"/>
            <a:ext cx="9598660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4.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14题</a:t>
            </a:r>
            <a:r>
              <a:rPr lang="zh-CN" sz="2800" b="1">
                <a:ea typeface="宋体" panose="02010600030101010101" pitchFamily="2" charset="-122"/>
              </a:rPr>
              <a:t>反比例函数求k的话首先要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注意k的正负</a:t>
            </a:r>
            <a:r>
              <a:rPr lang="zh-CN" sz="2800" b="1">
                <a:ea typeface="宋体" panose="02010600030101010101" pitchFamily="2" charset="-122"/>
              </a:rPr>
              <a:t>。其次一个点求这个点的坐标，两个点设未知数表示这两个点的坐标，然后表示题目的条件即可。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67130" y="1306830"/>
            <a:ext cx="948880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5. </a:t>
            </a:r>
            <a:r>
              <a:rPr lang="zh-CN" sz="2800" b="1">
                <a:ea typeface="宋体" panose="02010600030101010101" pitchFamily="2" charset="-122"/>
              </a:rPr>
              <a:t>选择的1-9，填空的11-14，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有不确定的务必圈出来</a:t>
            </a:r>
            <a:r>
              <a:rPr lang="zh-CN" sz="2800" b="1">
                <a:ea typeface="宋体" panose="02010600030101010101" pitchFamily="2" charset="-122"/>
              </a:rPr>
              <a:t>，做完之后回过头来重新做一遍。静下心来认真思考，这部分的题中考会比我们平时做的还要简单，问题不大。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336675" y="1316355"/>
            <a:ext cx="940879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6.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16-17</a:t>
            </a:r>
            <a:r>
              <a:rPr lang="zh-CN" sz="2800" b="1">
                <a:ea typeface="宋体" panose="02010600030101010101" pitchFamily="2" charset="-122"/>
              </a:rPr>
              <a:t>，两道计算题。每道题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请务必做两遍以上</a:t>
            </a:r>
            <a:r>
              <a:rPr lang="zh-CN" sz="2800" b="1">
                <a:ea typeface="宋体" panose="02010600030101010101" pitchFamily="2" charset="-122"/>
              </a:rPr>
              <a:t>。三角函数值忘了的请画图。整体前面是负号请注意变号。分式方程请检验。不等式组请画数轴找解集。多项通分请注意一个个来。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256665" y="1355725"/>
            <a:ext cx="938974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</a:pPr>
            <a:r>
              <a:rPr lang="en-US" sz="2800" b="1">
                <a:latin typeface="宋体" panose="02010600030101010101" pitchFamily="2" charset="-122"/>
              </a:rPr>
              <a:t>7.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18题统计题</a:t>
            </a:r>
            <a:r>
              <a:rPr lang="zh-CN" sz="2800" b="1">
                <a:ea typeface="宋体" panose="02010600030101010101" pitchFamily="2" charset="-122"/>
              </a:rPr>
              <a:t>基本都问题不大，但注意细节，避免失分。看清楚题目问的是什么。看清楚题目有没有给单位。概率请不要想当然，列树状图分析。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47445" y="1161415"/>
            <a:ext cx="9806940" cy="40093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30000"/>
              </a:lnSpc>
            </a:pPr>
            <a:r>
              <a:rPr lang="en-US" sz="2800" b="1">
                <a:latin typeface="宋体" panose="02010600030101010101" pitchFamily="2" charset="-122"/>
              </a:rPr>
              <a:t>8. 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应用题</a:t>
            </a:r>
            <a:r>
              <a:rPr lang="zh-CN" sz="2800" b="1">
                <a:ea typeface="宋体" panose="02010600030101010101" pitchFamily="2" charset="-122"/>
              </a:rPr>
              <a:t>，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审设列解答</a:t>
            </a:r>
            <a:r>
              <a:rPr lang="zh-CN" sz="2800" b="1">
                <a:ea typeface="宋体" panose="02010600030101010101" pitchFamily="2" charset="-122"/>
              </a:rPr>
              <a:t>，请按标准步骤来。审题把每一个条件都圈出来。说清楚设的未知数是什么，不要重复。找清楚等量关系列方程，注意单位统一，一般数据不会很奇怪。分式方程注意检验。题目问什么答什么，请答到点子上。这道题大家练了很多，都是会的。记住基本公式：利润=（售价-进价）*销量，一个量一个量去找，把题目的每句话翻译一下即可。</a:t>
            </a:r>
            <a:r>
              <a:rPr lang="zh-CN" sz="2800" b="1">
                <a:solidFill>
                  <a:srgbClr val="FF0000"/>
                </a:solidFill>
                <a:ea typeface="宋体" panose="02010600030101010101" pitchFamily="2" charset="-122"/>
              </a:rPr>
              <a:t>这道题做完请立马检查一遍，做完就检查一遍</a:t>
            </a:r>
            <a:r>
              <a:rPr lang="zh-CN" sz="2800" b="1">
                <a:ea typeface="宋体" panose="02010600030101010101" pitchFamily="2" charset="-122"/>
              </a:rPr>
              <a:t>！</a:t>
            </a:r>
            <a:endParaRPr lang="zh-CN" altLang="en-US" sz="2800" b="1">
              <a:ea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" y="128905"/>
            <a:ext cx="422275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91734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91734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91734"/>
  <p:tag name="KSO_WM_TEMPLATE_THUMBS_INDEX" val="1"/>
  <p:tag name="KSO_WM_TEMPLATE_TOPIC_ID" val="2869567"/>
  <p:tag name="KSO_WM_TEMPLATE_OUTLINE_ID" val="15"/>
  <p:tag name="KSO_WM_TEMPLATE_SCENE_ID" val="1"/>
  <p:tag name="KSO_WM_TEMPLATE_JOB_ID" val="2"/>
  <p:tag name="KSO_WM_TEMPLATE_TOPIC_DEFAULT" val="1"/>
  <p:tag name="KSO_WM_TEMPLATE_SUBCATEGORY" val="0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COMMONDATA" val="eyJoZGlkIjoiNDY3ZDVlMTVhZjI4MWNlNmUwMjRjMjEzYTQwMjhlNDYifQ=="/>
  <p:tag name="KSO_WPP_MARK_KEY" val="e0d7b33d-77f6-4c60-a727-87d75178687d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F8519"/>
      </a:accent1>
      <a:accent2>
        <a:srgbClr val="20908A"/>
      </a:accent2>
      <a:accent3>
        <a:srgbClr val="F39231"/>
      </a:accent3>
      <a:accent4>
        <a:srgbClr val="EF8519"/>
      </a:accent4>
      <a:accent5>
        <a:srgbClr val="20908A"/>
      </a:accent5>
      <a:accent6>
        <a:srgbClr val="FFFFFF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2395</Words>
  <Application>WPS 演示</Application>
  <PresentationFormat>宽屏</PresentationFormat>
  <Paragraphs>98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Arial</vt:lpstr>
      <vt:lpstr>宋体</vt:lpstr>
      <vt:lpstr>Wingdings</vt:lpstr>
      <vt:lpstr>微软雅黑</vt:lpstr>
      <vt:lpstr>华文中宋</vt:lpstr>
      <vt:lpstr>Arial Unicode MS</vt:lpstr>
      <vt:lpstr>Calibri</vt:lpstr>
      <vt:lpstr>Office 主题​​</vt:lpstr>
      <vt:lpstr>  夜很长，但天总会亮，只要我们走在正确的道路上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1</dc:creator>
  <cp:lastModifiedBy>李伍兵</cp:lastModifiedBy>
  <cp:revision>20</cp:revision>
  <dcterms:created xsi:type="dcterms:W3CDTF">2023-06-21T07:44:00Z</dcterms:created>
  <dcterms:modified xsi:type="dcterms:W3CDTF">2024-06-24T23:53:26Z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4BECE19F4F3D4E7D8C9317AC66A36193_13</vt:lpwstr>
  </property>
  <property fmtid="{D5CDD505-2E9C-101B-9397-08002B2CF9AE}" pid="3" name="KSOProductBuildVer">
    <vt:lpwstr>2052-12.1.0.16929</vt:lpwstr>
  </property>
</Properties>
</file>