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2"/>
  </p:handoutMasterIdLst>
  <p:sldIdLst>
    <p:sldId id="256" r:id="rId3"/>
    <p:sldId id="258" r:id="rId5"/>
    <p:sldId id="257" r:id="rId6"/>
    <p:sldId id="263" r:id="rId7"/>
    <p:sldId id="264" r:id="rId8"/>
    <p:sldId id="261" r:id="rId9"/>
    <p:sldId id="262" r:id="rId10"/>
    <p:sldId id="260" r:id="rId11"/>
  </p:sldIdLst>
  <p:sldSz cx="12192000" cy="6858000"/>
  <p:notesSz cx="7103745" cy="10234295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86374"/>
  </p:normalViewPr>
  <p:slideViewPr>
    <p:cSldViewPr snapToGrid="0" showGuides="1">
      <p:cViewPr varScale="1">
        <p:scale>
          <a:sx n="127" d="100"/>
          <a:sy n="127" d="100"/>
        </p:scale>
        <p:origin x="1952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2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handoutMaster" Target="handoutMasters/handoutMaster1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49" y="469127"/>
            <a:ext cx="10307927" cy="4093347"/>
          </a:xfrm>
        </p:spPr>
        <p:txBody>
          <a:bodyPr anchor="b">
            <a:norm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10307926" cy="64755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>
                <a:effectLst/>
              </a:rPr>
              <a:t>如何学习</a:t>
            </a:r>
            <a:r>
              <a:rPr lang="zh-CN" altLang="en-US" dirty="0">
                <a:effectLst/>
              </a:rPr>
              <a:t>好数</a:t>
            </a:r>
            <a:r>
              <a:rPr lang="zh-CN" altLang="en-US" dirty="0">
                <a:effectLst/>
              </a:rPr>
              <a:t>学</a:t>
            </a:r>
            <a:endParaRPr lang="zh-CN" altLang="en-US" dirty="0">
              <a:effectLst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前言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584325"/>
            <a:ext cx="10515600" cy="4648835"/>
          </a:xfrm>
        </p:spPr>
        <p:txBody>
          <a:bodyPr>
            <a:normAutofit fontScale="90000"/>
          </a:bodyPr>
          <a:p>
            <a:pPr>
              <a:lnSpc>
                <a:spcPct val="100000"/>
              </a:lnSpc>
            </a:pPr>
            <a:r>
              <a:rPr lang="zh-CN" altLang="en-US"/>
              <a:t>学好数学会让自己变得越来越聪明。学数学是一项智力活动，思考是最基本的学习方式。面对新的情境时，你要独立地观察并思考；寻找解决问题思路时，你要积极地尝试并思考；实施解决问题方案的过程中，你要不断地操作并思考；更重要的是，学习过程中你要与老师、同伴一起思考并</a:t>
            </a:r>
            <a:r>
              <a:rPr lang="zh-CN" altLang="en-US"/>
              <a:t>交流。</a:t>
            </a:r>
            <a:endParaRPr lang="zh-CN" altLang="en-US"/>
          </a:p>
          <a:p>
            <a:pPr>
              <a:lnSpc>
                <a:spcPct val="100000"/>
              </a:lnSpc>
            </a:pPr>
            <a:r>
              <a:rPr lang="zh-CN" altLang="en-US"/>
              <a:t>学好数学不仅需要付出努力，还需要掌握有效的方法。而有效方法的获得更多依赖于你在经历过一段学习活动之后，有意识地回顾并</a:t>
            </a:r>
            <a:r>
              <a:rPr lang="zh-CN" altLang="en-US"/>
              <a:t>反思。</a:t>
            </a:r>
            <a:endParaRPr lang="zh-CN" altLang="en-US"/>
          </a:p>
          <a:p>
            <a:pPr>
              <a:lnSpc>
                <a:spcPct val="100000"/>
              </a:lnSpc>
            </a:pPr>
            <a:r>
              <a:rPr lang="zh-CN" altLang="en-US"/>
              <a:t>你可能曾经因为品尝到成功的喜悦而喜爱数学，因为遭遇到失败而畏惧数学，甚至因为面临智力的挑战而对数学爱恨交加、、、、、、，实际上，这些是每一个学习数学的人都会经历的过程，包括那些成功的</a:t>
            </a:r>
            <a:r>
              <a:rPr lang="zh-CN" altLang="en-US"/>
              <a:t>数学家。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《数学</a:t>
            </a:r>
            <a:r>
              <a:rPr lang="zh-CN" altLang="en-US"/>
              <a:t>与生活》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/>
          </a:bodyPr>
          <a:p>
            <a:pPr>
              <a:lnSpc>
                <a:spcPct val="100000"/>
              </a:lnSpc>
            </a:pPr>
            <a:r>
              <a:rPr lang="zh-CN" altLang="en-US"/>
              <a:t>在学数学时，应该抛弃那种认为必须具备特殊条件的成见。和其他学科一样，数学也不是某些专人所臆造出来的，而是如漱石所言，是“左邻右舍众多的人累积思考而成”</a:t>
            </a:r>
            <a:r>
              <a:rPr lang="zh-CN" altLang="en-US"/>
              <a:t>的。</a:t>
            </a:r>
            <a:endParaRPr lang="zh-CN" altLang="en-US"/>
          </a:p>
          <a:p>
            <a:pPr>
              <a:lnSpc>
                <a:spcPct val="100000"/>
              </a:lnSpc>
            </a:pPr>
            <a:r>
              <a:rPr lang="zh-CN" altLang="en-US"/>
              <a:t>在数学中运用的逻辑与日常生活中表现的逻辑并无二致，而是其精练出来的一部分。笛卡尔说过：“世上的准则在于最公平的分配。”从数学的角度来考虑，也是除了共同遵守的准则以外，别无其他。因此，为了学好数学，无论是谁都要具备的共识就是必须有毅力。毅力之所以重要，是因为数学学识是靠循序渐进、逐步累积得来的，不可能一蹴而就。无论如何，事先要定下一步一步迈进的</a:t>
            </a:r>
            <a:r>
              <a:rPr lang="zh-CN" altLang="en-US"/>
              <a:t>决心。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趣味数学题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00000"/>
              </a:lnSpc>
            </a:pPr>
            <a:r>
              <a:rPr lang="zh-CN" altLang="en-US"/>
              <a:t>假设有一个池塘,里面有无穷多的水.现有2个空水壶,容积分别为5升和6升.问题是如何只用这2个水壶从池塘里取得3升的水.</a:t>
            </a:r>
            <a:endParaRPr lang="zh-CN" altLang="en-US"/>
          </a:p>
          <a:p>
            <a:pPr>
              <a:lnSpc>
                <a:spcPct val="100000"/>
              </a:lnSpc>
            </a:pPr>
            <a:r>
              <a:rPr lang="zh-CN" altLang="en-US"/>
              <a:t>一栋住宅楼，爷爷从一楼走到三楼要6分钟，现在要到6楼，要走多少分钟？</a:t>
            </a:r>
            <a:endParaRPr lang="zh-CN" altLang="en-US"/>
          </a:p>
          <a:p>
            <a:pPr>
              <a:lnSpc>
                <a:spcPct val="100000"/>
              </a:lnSpc>
            </a:pPr>
            <a:r>
              <a:rPr lang="zh-CN" altLang="en-US"/>
              <a:t>24个人排成6列，要求5个人为一列，你知道应该怎样来排列吗？</a:t>
            </a:r>
            <a:endParaRPr lang="zh-CN" altLang="en-US"/>
          </a:p>
          <a:p>
            <a:pPr>
              <a:lnSpc>
                <a:spcPct val="100000"/>
              </a:lnSpc>
            </a:pPr>
            <a:r>
              <a:rPr lang="zh-CN" altLang="en-US"/>
              <a:t>兄弟共有45元钱，如果老大增加2元钱，老二减少2元钱，老三增加到原来的2倍，老四减少到原来的1/2，这时候四人的钱同样多，原来各有多少钱？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参考答案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zh-CN" altLang="en-US">
                <a:sym typeface="+mn-ea"/>
              </a:rPr>
              <a:t>先用5升壶装满后倒进6升壶里,</a:t>
            </a:r>
            <a:endParaRPr lang="zh-CN" altLang="en-US">
              <a:sym typeface="+mn-ea"/>
            </a:endParaRPr>
          </a:p>
          <a:p>
            <a:pPr marL="0" indent="0">
              <a:buNone/>
            </a:pPr>
            <a:r>
              <a:rPr lang="zh-CN" altLang="en-US">
                <a:sym typeface="+mn-ea"/>
              </a:rPr>
              <a:t>在再将5升壶装满向6升壶里到,使6升壶装满为止,此时5升壶里还剩4升水</a:t>
            </a:r>
            <a:endParaRPr lang="zh-CN" altLang="en-US">
              <a:sym typeface="+mn-ea"/>
            </a:endParaRPr>
          </a:p>
          <a:p>
            <a:pPr marL="0" indent="0">
              <a:buNone/>
            </a:pPr>
            <a:r>
              <a:rPr lang="zh-CN" altLang="en-US">
                <a:sym typeface="+mn-ea"/>
              </a:rPr>
              <a:t>将6升壶里的水全部倒掉,将5升壶里剩下的'4升水倒进6升壶里,此时6升壶里只有4升水</a:t>
            </a:r>
            <a:endParaRPr lang="zh-CN" altLang="en-US">
              <a:sym typeface="+mn-ea"/>
            </a:endParaRPr>
          </a:p>
          <a:p>
            <a:pPr marL="0" indent="0">
              <a:buNone/>
            </a:pPr>
            <a:r>
              <a:rPr lang="zh-CN" altLang="en-US">
                <a:sym typeface="+mn-ea"/>
              </a:rPr>
              <a:t>再将5升壶装满,向6升壶里到,使6升壶里装满为止,此时5升壶里就只剩下3升水了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15分钟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一个六边形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老大8老二12老三5老四20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p>
            <a:pPr>
              <a:lnSpc>
                <a:spcPct val="100000"/>
              </a:lnSpc>
            </a:pPr>
            <a:r>
              <a:rPr lang="zh-CN" altLang="zh-CN" sz="3200" b="1" dirty="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九点问题：</a:t>
            </a:r>
            <a:r>
              <a:rPr lang="zh-CN" altLang="zh-CN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有一组点以</a:t>
            </a:r>
            <a:r>
              <a:rPr lang="en-US" altLang="zh-CN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3 x 3</a:t>
            </a:r>
            <a:r>
              <a:rPr lang="zh-CN" altLang="zh-CN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 网格排列，要求在不将铅笔从纸上拿开的情况下，用尽可能少的直线将9个点连接起来.</a:t>
            </a:r>
            <a:endParaRPr lang="zh-CN" altLang="zh-CN" sz="32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typeface="+mn-ea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2557780" y="1584325"/>
            <a:ext cx="5010150" cy="4692650"/>
            <a:chOff x="4028" y="2495"/>
            <a:chExt cx="7890" cy="7390"/>
          </a:xfrm>
        </p:grpSpPr>
        <p:pic>
          <p:nvPicPr>
            <p:cNvPr id="4" name="图片 3"/>
            <p:cNvPicPr/>
            <p:nvPr/>
          </p:nvPicPr>
          <p:blipFill>
            <a:blip r:embed="rId1"/>
          </p:blipFill>
          <p:spPr>
            <a:xfrm>
              <a:off x="4028" y="2495"/>
              <a:ext cx="7891" cy="7391"/>
            </a:xfrm>
            <a:prstGeom prst="rect">
              <a:avLst/>
            </a:prstGeom>
          </p:spPr>
        </p:pic>
        <p:sp>
          <p:nvSpPr>
            <p:cNvPr id="5" name="矩形 4"/>
            <p:cNvSpPr/>
            <p:nvPr/>
          </p:nvSpPr>
          <p:spPr>
            <a:xfrm>
              <a:off x="9671" y="9233"/>
              <a:ext cx="2054" cy="4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b="1">
                <a:solidFill>
                  <a:srgbClr val="FF0000"/>
                </a:solidFill>
              </a:rPr>
              <a:t>密文题</a:t>
            </a:r>
            <a:endParaRPr lang="zh-CN" altLang="en-US" b="1">
              <a:solidFill>
                <a:srgbClr val="FF0000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47700" y="1584325"/>
            <a:ext cx="9719945" cy="49180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7490" y="258445"/>
            <a:ext cx="11687175" cy="539750"/>
          </a:xfrm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lang="zh-CN" altLang="en-US" sz="2400" b="1">
                <a:solidFill>
                  <a:srgbClr val="FF0000"/>
                </a:solidFill>
              </a:rPr>
              <a:t>爱因斯坦曾在 20 世纪初提过一个经典问题，据说世界上有 98% 的人回答不出来。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37490" y="887730"/>
            <a:ext cx="11851005" cy="5607685"/>
          </a:xfrm>
          <a:prstGeom prst="rect">
            <a:avLst/>
          </a:prstGeom>
        </p:spPr>
        <p:txBody>
          <a:bodyPr>
            <a:noAutofit/>
          </a:bodyPr>
          <a:p>
            <a:pPr marL="0" indent="0">
              <a:spcAft>
                <a:spcPts val="1400"/>
              </a:spcAft>
            </a:pPr>
            <a:r>
              <a:rPr lang="zh-CN" altLang="en-US" sz="2400" b="0" i="0">
                <a:solidFill>
                  <a:schemeClr val="tx1"/>
                </a:solidFill>
                <a:latin typeface="-apple-system"/>
                <a:ea typeface="-apple-system"/>
              </a:rPr>
              <a:t>在一条街上，有 </a:t>
            </a:r>
            <a:r>
              <a:rPr lang="en-US" altLang="zh-CN" sz="2400" b="0" i="0">
                <a:solidFill>
                  <a:schemeClr val="tx1"/>
                </a:solidFill>
                <a:latin typeface="-apple-system"/>
                <a:ea typeface="-apple-system"/>
              </a:rPr>
              <a:t>5 </a:t>
            </a:r>
            <a:r>
              <a:rPr lang="zh-CN" altLang="en-US" sz="2400" b="0" i="0">
                <a:solidFill>
                  <a:schemeClr val="tx1"/>
                </a:solidFill>
                <a:latin typeface="-apple-system"/>
                <a:ea typeface="-apple-system"/>
              </a:rPr>
              <a:t>座并排的房子，每个房子颜色不同，每个房里住着不同国籍的人，每个人喝不同的饮料，抽不同品牌的香烟，养不同的宠物。提供以下 </a:t>
            </a:r>
            <a:r>
              <a:rPr lang="en-US" altLang="zh-CN" sz="2400" b="0" i="0">
                <a:solidFill>
                  <a:schemeClr val="tx1"/>
                </a:solidFill>
                <a:latin typeface="-apple-system"/>
                <a:ea typeface="-apple-system"/>
              </a:rPr>
              <a:t>15 </a:t>
            </a:r>
            <a:r>
              <a:rPr lang="zh-CN" altLang="en-US" sz="2400" b="0" i="0">
                <a:solidFill>
                  <a:schemeClr val="tx1"/>
                </a:solidFill>
                <a:latin typeface="-apple-system"/>
                <a:ea typeface="-apple-system"/>
              </a:rPr>
              <a:t>条线索。</a:t>
            </a:r>
            <a:endParaRPr lang="zh-CN" altLang="en-US" sz="2400" b="0" i="0">
              <a:solidFill>
                <a:schemeClr val="tx1"/>
              </a:solidFill>
              <a:latin typeface="-apple-system"/>
              <a:ea typeface="-apple-system"/>
            </a:endParaRPr>
          </a:p>
          <a:p>
            <a:pPr indent="0">
              <a:spcAft>
                <a:spcPts val="1400"/>
              </a:spcAft>
              <a:buFont typeface="+mj-lt"/>
              <a:buNone/>
            </a:pPr>
            <a:r>
              <a:rPr lang="en-US" altLang="zh-CN" sz="2400" b="0" i="0">
                <a:solidFill>
                  <a:schemeClr val="tx1"/>
                </a:solidFill>
                <a:latin typeface="-apple-system"/>
                <a:ea typeface="-apple-system"/>
              </a:rPr>
              <a:t>1.</a:t>
            </a:r>
            <a:r>
              <a:rPr lang="zh-CN" altLang="en-US" sz="2400" b="0" i="0">
                <a:solidFill>
                  <a:schemeClr val="tx1"/>
                </a:solidFill>
                <a:latin typeface="-apple-system"/>
                <a:ea typeface="-apple-system"/>
              </a:rPr>
              <a:t>英国人住红色房子。</a:t>
            </a:r>
            <a:r>
              <a:rPr lang="en-US" altLang="zh-CN" sz="2400" b="0" i="0">
                <a:solidFill>
                  <a:schemeClr val="tx1"/>
                </a:solidFill>
                <a:latin typeface="-apple-system"/>
                <a:ea typeface="-apple-system"/>
              </a:rPr>
              <a:t>   2.</a:t>
            </a:r>
            <a:r>
              <a:rPr lang="zh-CN" altLang="en-US" sz="2400" b="0" i="0">
                <a:solidFill>
                  <a:schemeClr val="tx1"/>
                </a:solidFill>
                <a:latin typeface="-apple-system"/>
                <a:ea typeface="-apple-system"/>
              </a:rPr>
              <a:t>瑞典人养狗。</a:t>
            </a:r>
            <a:r>
              <a:rPr lang="en-US" altLang="zh-CN" sz="2400" b="0" i="0">
                <a:solidFill>
                  <a:schemeClr val="tx1"/>
                </a:solidFill>
                <a:latin typeface="-apple-system"/>
                <a:ea typeface="-apple-system"/>
              </a:rPr>
              <a:t>    3.</a:t>
            </a:r>
            <a:r>
              <a:rPr lang="zh-CN" altLang="en-US" sz="2400" b="0" i="0">
                <a:solidFill>
                  <a:schemeClr val="tx1"/>
                </a:solidFill>
                <a:latin typeface="-apple-system"/>
                <a:ea typeface="-apple-system"/>
              </a:rPr>
              <a:t>丹麦人喝茶。</a:t>
            </a:r>
            <a:endParaRPr lang="zh-CN" altLang="en-US" sz="2400" b="0" i="0">
              <a:solidFill>
                <a:schemeClr val="tx1"/>
              </a:solidFill>
              <a:latin typeface="-apple-system"/>
              <a:ea typeface="-apple-system"/>
            </a:endParaRPr>
          </a:p>
          <a:p>
            <a:pPr indent="0">
              <a:spcAft>
                <a:spcPts val="1400"/>
              </a:spcAft>
              <a:buFont typeface="+mj-lt"/>
              <a:buNone/>
            </a:pPr>
            <a:r>
              <a:rPr lang="en-US" altLang="zh-CN" sz="2400" b="0" i="0">
                <a:solidFill>
                  <a:schemeClr val="tx1"/>
                </a:solidFill>
                <a:latin typeface="-apple-system"/>
                <a:ea typeface="-apple-system"/>
              </a:rPr>
              <a:t>4.</a:t>
            </a:r>
            <a:r>
              <a:rPr lang="zh-CN" altLang="en-US" sz="2400" b="0" i="0">
                <a:solidFill>
                  <a:schemeClr val="tx1"/>
                </a:solidFill>
                <a:latin typeface="-apple-system"/>
                <a:ea typeface="-apple-system"/>
              </a:rPr>
              <a:t>绿色房子在白色房子左面且绿色房子和白色房子相邻。</a:t>
            </a:r>
            <a:r>
              <a:rPr lang="en-US" altLang="zh-CN" sz="2400" b="0" i="0">
                <a:solidFill>
                  <a:schemeClr val="tx1"/>
                </a:solidFill>
                <a:latin typeface="-apple-system"/>
                <a:ea typeface="-apple-system"/>
              </a:rPr>
              <a:t> 5.</a:t>
            </a:r>
            <a:r>
              <a:rPr lang="zh-CN" altLang="en-US" sz="2400" b="0" i="0">
                <a:solidFill>
                  <a:schemeClr val="tx1"/>
                </a:solidFill>
                <a:latin typeface="-apple-system"/>
                <a:ea typeface="-apple-system"/>
              </a:rPr>
              <a:t>绿色房子主人喝咖啡。</a:t>
            </a:r>
            <a:r>
              <a:rPr lang="en-US" altLang="zh-CN" sz="2400" b="0" i="0">
                <a:solidFill>
                  <a:schemeClr val="tx1"/>
                </a:solidFill>
                <a:latin typeface="-apple-system"/>
                <a:ea typeface="-apple-system"/>
              </a:rPr>
              <a:t>    </a:t>
            </a:r>
            <a:endParaRPr lang="en-US" altLang="zh-CN" sz="2400" b="0" i="0">
              <a:solidFill>
                <a:schemeClr val="tx1"/>
              </a:solidFill>
              <a:latin typeface="-apple-system"/>
              <a:ea typeface="-apple-system"/>
            </a:endParaRPr>
          </a:p>
          <a:p>
            <a:pPr indent="0">
              <a:spcAft>
                <a:spcPts val="1400"/>
              </a:spcAft>
              <a:buFont typeface="+mj-lt"/>
              <a:buNone/>
            </a:pPr>
            <a:r>
              <a:rPr lang="en-US" altLang="zh-CN" sz="2400" b="0" i="0">
                <a:solidFill>
                  <a:schemeClr val="tx1"/>
                </a:solidFill>
                <a:latin typeface="-apple-system"/>
                <a:ea typeface="-apple-system"/>
              </a:rPr>
              <a:t>6.</a:t>
            </a:r>
            <a:r>
              <a:rPr lang="zh-CN" altLang="en-US" sz="2400" b="0" i="0">
                <a:solidFill>
                  <a:schemeClr val="tx1"/>
                </a:solidFill>
                <a:latin typeface="-apple-system"/>
                <a:ea typeface="-apple-system"/>
              </a:rPr>
              <a:t>抽 Pall Mall 香烟的人养鸟。</a:t>
            </a:r>
            <a:r>
              <a:rPr lang="en-US" altLang="zh-CN" sz="2400" b="0" i="0">
                <a:solidFill>
                  <a:schemeClr val="tx1"/>
                </a:solidFill>
                <a:latin typeface="-apple-system"/>
                <a:ea typeface="-apple-system"/>
              </a:rPr>
              <a:t>     7.</a:t>
            </a:r>
            <a:r>
              <a:rPr lang="zh-CN" altLang="en-US" sz="2400" b="0" i="0">
                <a:solidFill>
                  <a:schemeClr val="tx1"/>
                </a:solidFill>
                <a:latin typeface="-apple-system"/>
                <a:ea typeface="-apple-system"/>
              </a:rPr>
              <a:t>黄色房子主人抽 Dunhill 香烟。</a:t>
            </a:r>
            <a:r>
              <a:rPr lang="en-US" altLang="zh-CN" sz="2400" b="0" i="0">
                <a:solidFill>
                  <a:schemeClr val="tx1"/>
                </a:solidFill>
                <a:latin typeface="-apple-system"/>
                <a:ea typeface="-apple-system"/>
              </a:rPr>
              <a:t>    </a:t>
            </a:r>
            <a:endParaRPr lang="en-US" altLang="zh-CN" sz="2400" b="0" i="0">
              <a:solidFill>
                <a:schemeClr val="tx1"/>
              </a:solidFill>
              <a:latin typeface="-apple-system"/>
              <a:ea typeface="-apple-system"/>
            </a:endParaRPr>
          </a:p>
          <a:p>
            <a:pPr indent="0">
              <a:spcAft>
                <a:spcPts val="1400"/>
              </a:spcAft>
              <a:buFont typeface="+mj-lt"/>
              <a:buNone/>
            </a:pPr>
            <a:r>
              <a:rPr lang="en-US" altLang="zh-CN" sz="2400" b="0" i="0">
                <a:solidFill>
                  <a:schemeClr val="tx1"/>
                </a:solidFill>
                <a:latin typeface="-apple-system"/>
                <a:ea typeface="-apple-system"/>
              </a:rPr>
              <a:t>8.</a:t>
            </a:r>
            <a:r>
              <a:rPr lang="zh-CN" altLang="en-US" sz="2400" b="0" i="0">
                <a:solidFill>
                  <a:schemeClr val="tx1"/>
                </a:solidFill>
                <a:latin typeface="-apple-system"/>
                <a:ea typeface="-apple-system"/>
              </a:rPr>
              <a:t>住在中间房子的人喝牛奶。</a:t>
            </a:r>
            <a:r>
              <a:rPr lang="en-US" altLang="zh-CN" sz="2400" b="0" i="0">
                <a:solidFill>
                  <a:schemeClr val="tx1"/>
                </a:solidFill>
                <a:latin typeface="-apple-system"/>
                <a:ea typeface="-apple-system"/>
              </a:rPr>
              <a:t>       9.</a:t>
            </a:r>
            <a:r>
              <a:rPr lang="zh-CN" altLang="en-US" sz="2400" b="0" i="0">
                <a:solidFill>
                  <a:schemeClr val="tx1"/>
                </a:solidFill>
                <a:latin typeface="-apple-system"/>
                <a:ea typeface="-apple-system"/>
              </a:rPr>
              <a:t>挪威人住第一间房。</a:t>
            </a:r>
            <a:endParaRPr lang="zh-CN" altLang="en-US" sz="2400" b="0" i="0">
              <a:solidFill>
                <a:schemeClr val="tx1"/>
              </a:solidFill>
              <a:latin typeface="-apple-system"/>
              <a:ea typeface="-apple-system"/>
            </a:endParaRPr>
          </a:p>
          <a:p>
            <a:pPr indent="0">
              <a:spcAft>
                <a:spcPts val="1400"/>
              </a:spcAft>
              <a:buFont typeface="+mj-lt"/>
              <a:buNone/>
            </a:pPr>
            <a:r>
              <a:rPr lang="en-US" altLang="zh-CN" sz="2400" b="0" i="0">
                <a:solidFill>
                  <a:schemeClr val="tx1"/>
                </a:solidFill>
                <a:latin typeface="-apple-system"/>
                <a:ea typeface="-apple-system"/>
              </a:rPr>
              <a:t>10.</a:t>
            </a:r>
            <a:r>
              <a:rPr lang="zh-CN" altLang="en-US" sz="2400" b="0" i="0">
                <a:solidFill>
                  <a:schemeClr val="tx1"/>
                </a:solidFill>
                <a:latin typeface="-apple-system"/>
                <a:ea typeface="-apple-system"/>
              </a:rPr>
              <a:t>抽 Blend 香烟的人住在养猫的人隔壁。</a:t>
            </a:r>
            <a:endParaRPr lang="zh-CN" altLang="en-US" sz="2400" b="0" i="0">
              <a:solidFill>
                <a:schemeClr val="tx1"/>
              </a:solidFill>
              <a:latin typeface="-apple-system"/>
              <a:ea typeface="-apple-system"/>
            </a:endParaRPr>
          </a:p>
          <a:p>
            <a:pPr indent="0">
              <a:spcAft>
                <a:spcPts val="1400"/>
              </a:spcAft>
              <a:buFont typeface="+mj-lt"/>
              <a:buNone/>
            </a:pPr>
            <a:r>
              <a:rPr lang="en-US" altLang="zh-CN" sz="2400" b="0" i="0">
                <a:solidFill>
                  <a:schemeClr val="tx1"/>
                </a:solidFill>
                <a:latin typeface="-apple-system"/>
                <a:ea typeface="-apple-system"/>
              </a:rPr>
              <a:t>11.</a:t>
            </a:r>
            <a:r>
              <a:rPr lang="zh-CN" altLang="en-US" sz="2400" b="0" i="0">
                <a:solidFill>
                  <a:schemeClr val="tx1"/>
                </a:solidFill>
                <a:latin typeface="-apple-system"/>
                <a:ea typeface="-apple-system"/>
              </a:rPr>
              <a:t>抽 Blue Masters 香烟的人喝啤酒。</a:t>
            </a:r>
            <a:r>
              <a:rPr lang="en-US" altLang="zh-CN" sz="2400" b="0" i="0">
                <a:solidFill>
                  <a:schemeClr val="tx1"/>
                </a:solidFill>
                <a:latin typeface="-apple-system"/>
                <a:ea typeface="-apple-system"/>
              </a:rPr>
              <a:t>12.</a:t>
            </a:r>
            <a:r>
              <a:rPr lang="zh-CN" altLang="en-US" sz="2400" b="0" i="0">
                <a:solidFill>
                  <a:schemeClr val="tx1"/>
                </a:solidFill>
                <a:latin typeface="-apple-system"/>
                <a:ea typeface="-apple-system"/>
              </a:rPr>
              <a:t>养马的人住抽 Dunhill 香烟的人隔壁。</a:t>
            </a:r>
            <a:endParaRPr lang="zh-CN" altLang="en-US" sz="2400" b="0" i="0">
              <a:solidFill>
                <a:schemeClr val="tx1"/>
              </a:solidFill>
              <a:latin typeface="-apple-system"/>
              <a:ea typeface="-apple-system"/>
            </a:endParaRPr>
          </a:p>
          <a:p>
            <a:pPr indent="0">
              <a:spcAft>
                <a:spcPts val="1400"/>
              </a:spcAft>
              <a:buFont typeface="+mj-lt"/>
              <a:buNone/>
            </a:pPr>
            <a:r>
              <a:rPr lang="en-US" altLang="zh-CN" sz="2400" b="0" i="0">
                <a:solidFill>
                  <a:schemeClr val="tx1"/>
                </a:solidFill>
                <a:latin typeface="-apple-system"/>
                <a:ea typeface="-apple-system"/>
              </a:rPr>
              <a:t>13.</a:t>
            </a:r>
            <a:r>
              <a:rPr lang="zh-CN" altLang="en-US" sz="2400" b="0" i="0">
                <a:solidFill>
                  <a:schemeClr val="tx1"/>
                </a:solidFill>
                <a:latin typeface="-apple-system"/>
                <a:ea typeface="-apple-system"/>
              </a:rPr>
              <a:t>德国人抽 Prince 香烟。</a:t>
            </a:r>
            <a:r>
              <a:rPr lang="en-US" altLang="zh-CN" sz="2400" b="0" i="0">
                <a:solidFill>
                  <a:schemeClr val="tx1"/>
                </a:solidFill>
                <a:latin typeface="-apple-system"/>
                <a:ea typeface="-apple-system"/>
              </a:rPr>
              <a:t>    14.</a:t>
            </a:r>
            <a:r>
              <a:rPr lang="zh-CN" altLang="en-US" sz="2400" b="0" i="0">
                <a:solidFill>
                  <a:schemeClr val="tx1"/>
                </a:solidFill>
                <a:latin typeface="-apple-system"/>
                <a:ea typeface="-apple-system"/>
              </a:rPr>
              <a:t>挪威人住蓝色房子隔壁。</a:t>
            </a:r>
            <a:endParaRPr lang="zh-CN" altLang="en-US" sz="2400" b="0" i="0">
              <a:solidFill>
                <a:schemeClr val="tx1"/>
              </a:solidFill>
              <a:latin typeface="-apple-system"/>
              <a:ea typeface="-apple-system"/>
            </a:endParaRPr>
          </a:p>
          <a:p>
            <a:pPr indent="0">
              <a:spcAft>
                <a:spcPts val="1400"/>
              </a:spcAft>
              <a:buFont typeface="+mj-lt"/>
              <a:buNone/>
            </a:pPr>
            <a:r>
              <a:rPr lang="en-US" altLang="zh-CN" sz="2400" b="0" i="0">
                <a:solidFill>
                  <a:schemeClr val="tx1"/>
                </a:solidFill>
                <a:latin typeface="-apple-system"/>
                <a:ea typeface="-apple-system"/>
              </a:rPr>
              <a:t>15</a:t>
            </a:r>
            <a:r>
              <a:rPr lang="zh-CN" altLang="en-US" sz="2400" b="0" i="0">
                <a:solidFill>
                  <a:schemeClr val="tx1"/>
                </a:solidFill>
                <a:latin typeface="-apple-system"/>
                <a:ea typeface="-apple-system"/>
              </a:rPr>
              <a:t>抽 Blend 香烟的人有一个喝水的邻居。</a:t>
            </a:r>
            <a:endParaRPr lang="zh-CN" altLang="en-US" sz="2400" b="0" i="0">
              <a:solidFill>
                <a:schemeClr val="tx1"/>
              </a:solidFill>
              <a:latin typeface="-apple-system"/>
              <a:ea typeface="-apple-system"/>
            </a:endParaRPr>
          </a:p>
          <a:p>
            <a:pPr marL="0" indent="0">
              <a:spcAft>
                <a:spcPts val="1400"/>
              </a:spcAft>
            </a:pPr>
            <a:r>
              <a:rPr lang="zh-CN" altLang="en-US" sz="2400" b="0" i="0">
                <a:solidFill>
                  <a:schemeClr val="tx1"/>
                </a:solidFill>
                <a:latin typeface="-apple-system"/>
                <a:ea typeface="-apple-system"/>
              </a:rPr>
              <a:t>问题是：谁养鱼？</a:t>
            </a:r>
            <a:endParaRPr lang="zh-CN" altLang="en-US" sz="2400" b="0" i="0">
              <a:solidFill>
                <a:schemeClr val="tx1"/>
              </a:solidFill>
              <a:latin typeface="-apple-system"/>
              <a:ea typeface="-apple-system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commondata" val="eyJoZGlkIjoiZGQxM2EyZDQ2MTc1ZDRjM2YyOWUwYzZjODgzZGQ4MmU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1387</Words>
  <Application>WPS 演示</Application>
  <PresentationFormat>宽屏</PresentationFormat>
  <Paragraphs>48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1" baseType="lpstr">
      <vt:lpstr>Arial</vt:lpstr>
      <vt:lpstr>宋体</vt:lpstr>
      <vt:lpstr>Wingdings</vt:lpstr>
      <vt:lpstr>汉仪书宋二KW</vt:lpstr>
      <vt:lpstr>Calibri</vt:lpstr>
      <vt:lpstr>Helvetica Neue</vt:lpstr>
      <vt:lpstr>微软雅黑</vt:lpstr>
      <vt:lpstr>汉仪旗黑</vt:lpstr>
      <vt:lpstr>宋体</vt:lpstr>
      <vt:lpstr>Arial Unicode MS</vt:lpstr>
      <vt:lpstr>-apple-system</vt:lpstr>
      <vt:lpstr>Thonburi</vt:lpstr>
      <vt:lpstr>WPS</vt:lpstr>
      <vt:lpstr>如何学习好数学</vt:lpstr>
      <vt:lpstr>前言</vt:lpstr>
      <vt:lpstr>《数学与生活》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李伍兵</cp:lastModifiedBy>
  <cp:revision>14</cp:revision>
  <dcterms:created xsi:type="dcterms:W3CDTF">2024-09-01T21:37:29Z</dcterms:created>
  <dcterms:modified xsi:type="dcterms:W3CDTF">2024-09-01T21:37:29Z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2052-6.10.1.8873</vt:lpwstr>
  </property>
  <property fmtid="{D5CDD505-2E9C-101B-9397-08002B2CF9AE}" pid="3" name="ICV">
    <vt:lpwstr>5D5080CBF41BD1FEF064D4662CACC9B7_41</vt:lpwstr>
  </property>
</Properties>
</file>