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type="screen16x9" cy="6858000" cx="12192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6594" autoAdjust="0"/>
    <p:restoredTop sz="94660"/>
  </p:normalViewPr>
  <p:slideViewPr>
    <p:cSldViewPr showGuides="1" snapToGrid="0">
      <p:cViewPr varScale="1">
        <p:scale>
          <a:sx n="47" d="100"/>
          <a:sy n="47" d="100"/>
        </p:scale>
        <p:origin x="72" y="440"/>
      </p:cViewPr>
      <p:guideLst>
        <p:guide orient="horz" pos="391"/>
        <p:guide pos="302"/>
        <p:guide pos="7355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</p:cSldViewPr>
  </p:notes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tableStyles" Target="tableStyles.xml"/><Relationship Id="rId44" Type="http://schemas.openxmlformats.org/officeDocument/2006/relationships/presProps" Target="presProps.xml"/><Relationship Id="rId45" Type="http://schemas.openxmlformats.org/officeDocument/2006/relationships/viewProps" Target="viewProps.xml"/><Relationship Id="rId46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9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7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768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D2A48B96-639E-45A3-A0BA-2464DFDB1FAA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69" name="幻灯片图像占位符 3"/>
          <p:cNvSpPr>
            <a:spLocks noChangeAspect="1" noRot="1" noGrp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/>
          <a:noFill/>
          <a:ln w="12700">
            <a:solidFill>
              <a:prstClr val="black"/>
            </a:solidFill>
          </a:ln>
        </p:spPr>
      </p:sp>
      <p:sp>
        <p:nvSpPr>
          <p:cNvPr id="1048770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/>
        </p:spPr>
        <p:txBody>
          <a:bodyPr bIns="45720" lIns="91440" rIns="91440" rtlCol="0" tIns="45720" vert="horz"/>
          <a:p>
            <a:pPr lvl="0"/>
            <a:r>
              <a:rPr altLang="en-US" lang="zh-CN"/>
              <a:t>单击此处编辑母版文本样式</a:t>
            </a:r>
            <a:endParaRPr altLang="en-US" lang="zh-CN"/>
          </a:p>
          <a:p>
            <a:pPr lvl="1"/>
            <a:r>
              <a:rPr altLang="en-US" lang="zh-CN"/>
              <a:t>第二级</a:t>
            </a:r>
            <a:endParaRPr altLang="en-US" lang="zh-CN"/>
          </a:p>
          <a:p>
            <a:pPr lvl="2"/>
            <a:r>
              <a:rPr altLang="en-US" lang="zh-CN"/>
              <a:t>第三级</a:t>
            </a:r>
            <a:endParaRPr altLang="en-US" lang="zh-CN"/>
          </a:p>
          <a:p>
            <a:pPr lvl="3"/>
            <a:r>
              <a:rPr altLang="en-US" lang="zh-CN"/>
              <a:t>第四级</a:t>
            </a:r>
            <a:endParaRPr altLang="en-US" lang="zh-CN"/>
          </a:p>
          <a:p>
            <a:pPr lvl="4"/>
            <a:r>
              <a:rPr altLang="en-US" lang="zh-CN"/>
              <a:t>第五级</a:t>
            </a:r>
            <a:endParaRPr altLang="en-US" lang="zh-CN"/>
          </a:p>
        </p:txBody>
      </p:sp>
      <p:sp>
        <p:nvSpPr>
          <p:cNvPr id="1048771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772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A6837353-30EB-4A48-80EB-173D804AEFBD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40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幻灯片图像占位符 1"/>
          <p:cNvSpPr>
            <a:spLocks noChangeAspect="1" noRot="1" noGrp="1"/>
          </p:cNvSpPr>
          <p:nvPr>
            <p:ph type="sldImg" idx="2"/>
          </p:nvPr>
        </p:nvSpPr>
        <p:spPr/>
      </p:sp>
      <p:sp>
        <p:nvSpPr>
          <p:cNvPr id="1048587" name="文本占位符 2"/>
          <p:cNvSpPr txBox="1">
            <a:spLocks noGrp="1"/>
          </p:cNvSpPr>
          <p:nvPr>
            <p:ph type="body" idx="3"/>
          </p:nvPr>
        </p:nvSpPr>
        <p:spPr/>
        <p:txBody>
          <a:bodyPr/>
          <a:p>
            <a:endParaRPr altLang="en-US" 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4" name="幻灯片图像占位符 1"/>
          <p:cNvSpPr>
            <a:spLocks noChangeAspect="1" noRot="1" noGrp="1"/>
          </p:cNvSpPr>
          <p:nvPr>
            <p:ph type="sldImg" idx="2"/>
          </p:nvPr>
        </p:nvSpPr>
        <p:spPr/>
      </p:sp>
      <p:sp>
        <p:nvSpPr>
          <p:cNvPr id="1048755" name="文本占位符 2"/>
          <p:cNvSpPr txBox="1">
            <a:spLocks noGrp="1"/>
          </p:cNvSpPr>
          <p:nvPr>
            <p:ph type="body" idx="3"/>
          </p:nvPr>
        </p:nvSpPr>
        <p:spPr/>
        <p:txBody>
          <a:bodyPr/>
          <a:p>
            <a:endParaRPr altLang="en-US" 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tags" Target="../tags/tag1.xml"/><Relationship Id="rId3" Type="http://schemas.openxmlformats.org/officeDocument/2006/relationships/slide" Target="../slides/slide2.xml"/><Relationship Id="rId4" Type="http://schemas.openxmlformats.org/officeDocument/2006/relationships/tags" Target="../tags/tag2.xml"/><Relationship Id="rId5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页">
    <p:bg>
      <p:bgPr>
        <a:solidFill>
          <a:srgbClr val="578FB7"/>
        </a:solidFill>
        <a:effectLst/>
      </p:bgPr>
    </p:bg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图片 6"/>
          <p:cNvPicPr>
            <a:picLocks noChangeAspect="1"/>
          </p:cNvPicPr>
          <p:nvPr userDrawn="1"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-1"/>
            <a:ext cx="4555222" cy="671119"/>
          </a:xfrm>
          <a:prstGeom prst="rect"/>
        </p:spPr>
      </p:pic>
      <p:sp>
        <p:nvSpPr>
          <p:cNvPr id="1048576" name="圆角矩形 6"/>
          <p:cNvSpPr/>
          <p:nvPr userDrawn="1"/>
        </p:nvSpPr>
        <p:spPr>
          <a:xfrm>
            <a:off x="256222" y="390218"/>
            <a:ext cx="11679555" cy="6159351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577" name="文本框 8"/>
          <p:cNvSpPr txBox="1"/>
          <p:nvPr userDrawn="1"/>
        </p:nvSpPr>
        <p:spPr>
          <a:xfrm>
            <a:off x="0" y="54658"/>
            <a:ext cx="4406900" cy="323165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b="1" sz="1500" lang="zh-CN">
                <a:latin typeface="+mj-ea"/>
                <a:ea typeface="+mj-ea"/>
              </a:rPr>
              <a:t>数学 七年级上册 </a:t>
            </a:r>
            <a:r>
              <a:rPr altLang="zh-CN" b="1" sz="1500" lang="en-US">
                <a:latin typeface="+mj-ea"/>
                <a:ea typeface="+mj-ea"/>
              </a:rPr>
              <a:t>BS</a:t>
            </a:r>
            <a:r>
              <a:rPr altLang="en-US" b="1" sz="1500" lang="zh-CN">
                <a:latin typeface="+mj-ea"/>
                <a:ea typeface="+mj-ea"/>
              </a:rPr>
              <a:t>版</a:t>
            </a:r>
            <a:endParaRPr altLang="en-US" b="1" sz="1500" lang="zh-CN">
              <a:latin typeface="+mj-ea"/>
              <a:ea typeface="+mj-ea"/>
            </a:endParaRPr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">
    <p:bg>
      <p:bgPr>
        <a:solidFill>
          <a:srgbClr val="578FB7"/>
        </a:solidFill>
        <a:effectLst/>
      </p:bgPr>
    </p:bg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正文页">
    <p:bg>
      <p:bgPr>
        <a:solidFill>
          <a:srgbClr val="578FB7"/>
        </a:solidFill>
        <a:effectLst/>
      </p:bgPr>
    </p:bg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图片 11"/>
          <p:cNvPicPr>
            <a:picLocks noChangeAspect="1"/>
          </p:cNvPicPr>
          <p:nvPr userDrawn="1"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-1"/>
            <a:ext cx="4555222" cy="671119"/>
          </a:xfrm>
          <a:prstGeom prst="rect"/>
        </p:spPr>
      </p:pic>
      <p:sp>
        <p:nvSpPr>
          <p:cNvPr id="1048599" name="圆角矩形 6"/>
          <p:cNvSpPr/>
          <p:nvPr userDrawn="1"/>
        </p:nvSpPr>
        <p:spPr>
          <a:xfrm>
            <a:off x="256222" y="390218"/>
            <a:ext cx="11679555" cy="6159351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00" name="文本框 13"/>
          <p:cNvSpPr txBox="1"/>
          <p:nvPr userDrawn="1"/>
        </p:nvSpPr>
        <p:spPr>
          <a:xfrm>
            <a:off x="0" y="54658"/>
            <a:ext cx="4406900" cy="323165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b="1" sz="1500" lang="zh-CN">
                <a:latin typeface="+mj-ea"/>
                <a:ea typeface="+mj-ea"/>
              </a:rPr>
              <a:t>数学 七年级上册 </a:t>
            </a:r>
            <a:r>
              <a:rPr altLang="zh-CN" b="1" sz="1500" lang="en-US">
                <a:latin typeface="+mj-ea"/>
                <a:ea typeface="+mj-ea"/>
              </a:rPr>
              <a:t>BS</a:t>
            </a:r>
            <a:r>
              <a:rPr altLang="en-US" b="1" sz="1500" lang="zh-CN">
                <a:latin typeface="+mj-ea"/>
                <a:ea typeface="+mj-ea"/>
              </a:rPr>
              <a:t>版</a:t>
            </a:r>
            <a:endParaRPr altLang="en-US" b="1" sz="1500" lang="zh-CN">
              <a:latin typeface="+mj-ea"/>
              <a:ea typeface="+mj-ea"/>
            </a:endParaRPr>
          </a:p>
        </p:txBody>
      </p:sp>
      <p:grpSp>
        <p:nvGrpSpPr>
          <p:cNvPr id="56" name="组合 15"/>
          <p:cNvGrpSpPr/>
          <p:nvPr userDrawn="1"/>
        </p:nvGrpSpPr>
        <p:grpSpPr>
          <a:xfrm>
            <a:off x="10288905" y="5990133"/>
            <a:ext cx="1903095" cy="560705"/>
            <a:chOff x="14443" y="8719"/>
            <a:chExt cx="2997" cy="883"/>
          </a:xfrm>
        </p:grpSpPr>
        <p:sp>
          <p:nvSpPr>
            <p:cNvPr id="1048601" name="圆角矩形 9"/>
            <p:cNvSpPr/>
            <p:nvPr>
              <p:custDataLst>
                <p:tags r:id="rId2"/>
              </p:custDataLst>
            </p:nvPr>
          </p:nvSpPr>
          <p:spPr>
            <a:xfrm>
              <a:off x="14443" y="8757"/>
              <a:ext cx="2282" cy="723"/>
            </a:xfrm>
            <a:prstGeom prst="roundRect"/>
            <a:solidFill>
              <a:srgbClr val="578F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altLang="en-US" lang="zh-CN"/>
            </a:p>
          </p:txBody>
        </p:sp>
        <p:sp>
          <p:nvSpPr>
            <p:cNvPr id="1048602" name="文本框 17">
              <a:hlinkClick r:id="rId3" action="ppaction://hlinksldjump"/>
            </p:cNvPr>
            <p:cNvSpPr txBox="1"/>
            <p:nvPr>
              <p:custDataLst>
                <p:tags r:id="rId4"/>
              </p:custDataLst>
            </p:nvPr>
          </p:nvSpPr>
          <p:spPr>
            <a:xfrm>
              <a:off x="14443" y="8719"/>
              <a:ext cx="2997" cy="883"/>
            </a:xfrm>
            <a:prstGeom prst="rect"/>
            <a:noFill/>
          </p:spPr>
          <p:txBody>
            <a:bodyPr anchor="t" rtlCol="0" wrap="square">
              <a:noAutofit/>
            </a:bodyPr>
            <a:p>
              <a:r>
                <a:rPr altLang="en-US" b="1" sz="2400" lang="zh-CN">
                  <a:solidFill>
                    <a:schemeClr val="bg1"/>
                  </a:solidFill>
                  <a:latin typeface="黑体" panose="02010609060101010101" charset="-122"/>
                  <a:ea typeface="黑体" panose="02010609060101010101" charset="-122"/>
                  <a:sym typeface="+mn-ea"/>
                </a:rPr>
                <a:t>返回目录</a:t>
              </a:r>
              <a:endParaRPr altLang="en-US" b="1" sz="2400" lang="zh-CN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+mn-ea"/>
              </a:endParaRPr>
            </a:p>
          </p:txBody>
        </p:sp>
      </p:grp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/课前预习">
    <p:bg>
      <p:bgPr>
        <a:solidFill>
          <a:srgbClr val="578FB7"/>
        </a:solidFill>
        <a:effectLst/>
      </p:bgPr>
    </p:bg>
    <p:spTree>
      <p:nvGrpSpPr>
        <p:cNvPr id="9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6" name="圆角矩形 6"/>
          <p:cNvSpPr/>
          <p:nvPr userDrawn="1"/>
        </p:nvSpPr>
        <p:spPr>
          <a:xfrm>
            <a:off x="256222" y="390218"/>
            <a:ext cx="11679555" cy="6159351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57" name="文本框 2"/>
          <p:cNvSpPr txBox="1"/>
          <p:nvPr userDrawn="1"/>
        </p:nvSpPr>
        <p:spPr>
          <a:xfrm>
            <a:off x="0" y="54658"/>
            <a:ext cx="4406900" cy="323165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b="1" sz="1500" lang="zh-CN">
                <a:latin typeface="+mj-ea"/>
                <a:ea typeface="+mj-ea"/>
              </a:rPr>
              <a:t>数学 七年级上册 </a:t>
            </a:r>
            <a:r>
              <a:rPr altLang="zh-CN" b="1" sz="1500" lang="en-US">
                <a:latin typeface="+mj-ea"/>
                <a:ea typeface="+mj-ea"/>
              </a:rPr>
              <a:t>BS</a:t>
            </a:r>
            <a:r>
              <a:rPr altLang="en-US" b="1" sz="1500" lang="zh-CN">
                <a:latin typeface="+mj-ea"/>
                <a:ea typeface="+mj-ea"/>
              </a:rPr>
              <a:t>版</a:t>
            </a:r>
            <a:endParaRPr altLang="en-US" b="1" sz="1500" lang="zh-CN">
              <a:latin typeface="+mj-ea"/>
              <a:ea typeface="+mj-ea"/>
            </a:endParaRPr>
          </a:p>
        </p:txBody>
      </p:sp>
      <p:sp>
        <p:nvSpPr>
          <p:cNvPr id="1048758" name="文本框 3"/>
          <p:cNvSpPr txBox="1"/>
          <p:nvPr userDrawn="1"/>
        </p:nvSpPr>
        <p:spPr>
          <a:xfrm>
            <a:off x="4259898" y="2568575"/>
            <a:ext cx="3672205" cy="1106805"/>
          </a:xfrm>
          <a:prstGeom prst="rect"/>
          <a:noFill/>
        </p:spPr>
        <p:txBody>
          <a:bodyPr anchor="t" rtlCol="0" wrap="square">
            <a:spAutoFit/>
          </a:bodyPr>
          <a:p>
            <a:pPr algn="ctr"/>
            <a:r>
              <a:rPr altLang="en-US" b="1" sz="6600" lang="zh-CN">
                <a:solidFill>
                  <a:srgbClr val="578FB7"/>
                </a:solidFill>
                <a:latin typeface="方正大标宋_GBK" charset="0"/>
                <a:ea typeface="方正大标宋_GBK" charset="0"/>
              </a:rPr>
              <a:t>课前预习</a:t>
            </a:r>
            <a:endParaRPr altLang="en-US" b="1" sz="6600" lang="zh-CN">
              <a:solidFill>
                <a:srgbClr val="578FB7"/>
              </a:solidFill>
              <a:latin typeface="方正大标宋_GBK" charset="0"/>
              <a:ea typeface="方正大标宋_GBK" charset="0"/>
            </a:endParaRPr>
          </a:p>
        </p:txBody>
      </p:sp>
      <p:cxnSp>
        <p:nvCxnSpPr>
          <p:cNvPr id="3145734" name="直接连接符 4"/>
          <p:cNvCxnSpPr>
            <a:cxnSpLocks/>
          </p:cNvCxnSpPr>
          <p:nvPr userDrawn="1"/>
        </p:nvCxnSpPr>
        <p:spPr>
          <a:xfrm>
            <a:off x="4560888" y="3733800"/>
            <a:ext cx="1375495" cy="0"/>
          </a:xfrm>
          <a:prstGeom prst="line"/>
          <a:ln w="41275">
            <a:solidFill>
              <a:srgbClr val="578F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5" name="直接连接符 5"/>
          <p:cNvCxnSpPr>
            <a:cxnSpLocks/>
          </p:cNvCxnSpPr>
          <p:nvPr userDrawn="1"/>
        </p:nvCxnSpPr>
        <p:spPr>
          <a:xfrm>
            <a:off x="6265778" y="3733800"/>
            <a:ext cx="1375495" cy="0"/>
          </a:xfrm>
          <a:prstGeom prst="line"/>
          <a:ln w="41275">
            <a:solidFill>
              <a:srgbClr val="578F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59" name="任意多边形 17"/>
          <p:cNvSpPr/>
          <p:nvPr userDrawn="1"/>
        </p:nvSpPr>
        <p:spPr>
          <a:xfrm flipV="1">
            <a:off x="5926248" y="3733800"/>
            <a:ext cx="359801" cy="153670"/>
          </a:xfrm>
          <a:custGeom>
            <a:avLst/>
            <a:gdLst>
              <a:gd name="connsiteX0" fmla="*/ 0 w 554"/>
              <a:gd name="connsiteY0" fmla="*/ 269 h 269"/>
              <a:gd name="connsiteX1" fmla="*/ 277 w 554"/>
              <a:gd name="connsiteY1" fmla="*/ 0 h 269"/>
              <a:gd name="connsiteX2" fmla="*/ 554 w 554"/>
              <a:gd name="connsiteY2" fmla="*/ 269 h 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4" h="269">
                <a:moveTo>
                  <a:pt x="0" y="269"/>
                </a:moveTo>
                <a:lnTo>
                  <a:pt x="277" y="0"/>
                </a:lnTo>
                <a:lnTo>
                  <a:pt x="554" y="269"/>
                </a:lnTo>
              </a:path>
            </a:pathLst>
          </a:custGeom>
          <a:solidFill>
            <a:schemeClr val="bg1"/>
          </a:solidFill>
          <a:ln w="44450">
            <a:solidFill>
              <a:srgbClr val="578F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b="1" lang="zh-CN"/>
          </a:p>
        </p:txBody>
      </p:sp>
      <p:sp>
        <p:nvSpPr>
          <p:cNvPr id="1048760" name="椭圆 7"/>
          <p:cNvSpPr/>
          <p:nvPr userDrawn="1"/>
        </p:nvSpPr>
        <p:spPr>
          <a:xfrm>
            <a:off x="5420360" y="1640205"/>
            <a:ext cx="675005" cy="675005"/>
          </a:xfrm>
          <a:prstGeom prst="ellipse"/>
          <a:solidFill>
            <a:srgbClr val="F4DB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b="1" lang="zh-CN"/>
          </a:p>
        </p:txBody>
      </p:sp>
      <p:sp>
        <p:nvSpPr>
          <p:cNvPr id="1048761" name="椭圆 8"/>
          <p:cNvSpPr/>
          <p:nvPr userDrawn="1"/>
        </p:nvSpPr>
        <p:spPr>
          <a:xfrm>
            <a:off x="6047740" y="1640205"/>
            <a:ext cx="675005" cy="675005"/>
          </a:xfrm>
          <a:prstGeom prst="ellipse"/>
          <a:solidFill>
            <a:srgbClr val="578F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b="1" lang="zh-CN"/>
          </a:p>
        </p:txBody>
      </p:sp>
      <p:sp>
        <p:nvSpPr>
          <p:cNvPr id="1048762" name="文本框 9"/>
          <p:cNvSpPr txBox="1"/>
          <p:nvPr userDrawn="1"/>
        </p:nvSpPr>
        <p:spPr>
          <a:xfrm>
            <a:off x="5549900" y="1640205"/>
            <a:ext cx="1103187" cy="707886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aseline="0" b="1" sz="4000" lang="en-US">
                <a:solidFill>
                  <a:schemeClr val="bg1"/>
                </a:solidFill>
                <a:latin typeface="Times New Roman" panose="02020603050405020304" pitchFamily="18" charset="0"/>
                <a:ea typeface="汉仪中宋S" panose="00020600040101010101" charset="-122"/>
              </a:rPr>
              <a:t>0   1</a:t>
            </a:r>
            <a:endParaRPr altLang="zh-CN" baseline="0" b="1" sz="4000" lang="en-US">
              <a:solidFill>
                <a:schemeClr val="bg1"/>
              </a:solidFill>
              <a:latin typeface="Times New Roman" panose="02020603050405020304" pitchFamily="18" charset="0"/>
              <a:ea typeface="汉仪中宋S" panose="00020600040101010101" charset="-122"/>
            </a:endParaRPr>
          </a:p>
        </p:txBody>
      </p:sp>
      <p:sp>
        <p:nvSpPr>
          <p:cNvPr id="1048763" name="椭圆 10"/>
          <p:cNvSpPr/>
          <p:nvPr userDrawn="1"/>
        </p:nvSpPr>
        <p:spPr>
          <a:xfrm>
            <a:off x="5085080" y="4474210"/>
            <a:ext cx="247650" cy="247650"/>
          </a:xfrm>
          <a:prstGeom prst="ellipse"/>
          <a:solidFill>
            <a:srgbClr val="F4DB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b="1" lang="zh-CN"/>
          </a:p>
        </p:txBody>
      </p:sp>
      <p:sp>
        <p:nvSpPr>
          <p:cNvPr id="1048764" name="椭圆 11"/>
          <p:cNvSpPr/>
          <p:nvPr userDrawn="1"/>
        </p:nvSpPr>
        <p:spPr>
          <a:xfrm>
            <a:off x="5636895" y="4477385"/>
            <a:ext cx="247650" cy="247650"/>
          </a:xfrm>
          <a:prstGeom prst="ellipse"/>
          <a:solidFill>
            <a:srgbClr val="578F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b="1" lang="zh-CN"/>
          </a:p>
        </p:txBody>
      </p:sp>
      <p:sp>
        <p:nvSpPr>
          <p:cNvPr id="1048765" name="椭圆 12"/>
          <p:cNvSpPr/>
          <p:nvPr userDrawn="1"/>
        </p:nvSpPr>
        <p:spPr>
          <a:xfrm>
            <a:off x="6188710" y="4481830"/>
            <a:ext cx="247650" cy="247650"/>
          </a:xfrm>
          <a:prstGeom prst="ellipse"/>
          <a:solidFill>
            <a:srgbClr val="578F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b="1" lang="zh-CN"/>
          </a:p>
        </p:txBody>
      </p:sp>
      <p:sp>
        <p:nvSpPr>
          <p:cNvPr id="1048766" name="椭圆 13"/>
          <p:cNvSpPr/>
          <p:nvPr userDrawn="1"/>
        </p:nvSpPr>
        <p:spPr>
          <a:xfrm>
            <a:off x="6740525" y="4481830"/>
            <a:ext cx="247650" cy="247650"/>
          </a:xfrm>
          <a:prstGeom prst="ellipse"/>
          <a:solidFill>
            <a:srgbClr val="578F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b="1" lang="zh-CN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/典例讲练">
    <p:bg>
      <p:bgPr>
        <a:solidFill>
          <a:srgbClr val="578FB7"/>
        </a:solidFill>
        <a:effectLst/>
      </p:bgPr>
    </p:bg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7" Type="http://schemas.openxmlformats.org/officeDocument/2006/relationships/tags" Target="../tags/tag3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图片 1073743875" descr="学科网 zxxk.com"/>
          <p:cNvPicPr>
            <a:picLocks noChangeAspect="1"/>
          </p:cNvPicPr>
          <p:nvPr/>
        </p:nvPicPr>
        <p:blipFill>
          <a:blip xmlns:r="http://schemas.openxmlformats.org/officeDocument/2006/relationships" r:embed="rId6" r:link=""/>
          <a:stretch>
            <a:fillRect/>
          </a:stretch>
        </p:blipFill>
        <p:spPr>
          <a:xfrm>
            <a:off x="838200" y="365125"/>
            <a:ext cx="9525" cy="9525"/>
          </a:xfrm>
          <a:prstGeom prst="rect"/>
          <a:noFill/>
          <a:ln>
            <a:noFill/>
            <a:miter lim="800000"/>
            <a:headEnd/>
            <a:tailEnd/>
          </a:ln>
        </p:spPr>
      </p:pic>
    </p:spTree>
    <p:custDataLst>
      <p:tags r:id="rId7"/>
    </p:custDataLst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slow">
    <p:wipe dir="r"/>
  </p:transition>
  <p:txStyles>
    <p:titleStyle>
      <a:lvl1pPr algn="l" defTabSz="914400" eaLnBrk="1" fontAlgn="auto" hangingPunct="1" latinLnBrk="0" rtl="0">
        <a:lnSpc>
          <a:spcPct val="100000"/>
        </a:lnSpc>
        <a:spcBef>
          <a:spcPct val="0"/>
        </a:spcBef>
        <a:buNone/>
        <a:defRPr baseline="0" b="1" cap="none" sz="3600" kern="1200" normalizeH="0" spc="300" strike="noStrike" u="none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914400" eaLnBrk="1" fontAlgn="auto" hangingPunct="1" indent="-228600" latinLnBrk="0" marL="228600" rtl="0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baseline="0" cap="none" sz="1800" kern="1200" normalizeH="0" spc="150" strike="noStrike" u="none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algn="l" defTabSz="914400" eaLnBrk="1" fontAlgn="auto" hangingPunct="1" indent="-228600" latinLnBrk="0" marL="685800" rtl="0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algn="l" pos="1609725"/>
        </a:tabLst>
        <a:defRPr baseline="0" cap="none" sz="1600" kern="1200" normalizeH="0" spc="150" strike="noStrike" u="none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algn="l" defTabSz="914400" eaLnBrk="1" fontAlgn="auto" hangingPunct="1" indent="-228600" latinLnBrk="0" marL="1143000" rtl="0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baseline="0" cap="none" sz="1600" kern="1200" normalizeH="0" spc="150" strike="noStrike" u="none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algn="l" defTabSz="914400" eaLnBrk="1" fontAlgn="auto" hangingPunct="1" indent="-228600" latinLnBrk="0" marL="1600200" rtl="0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baseline="0" cap="none" sz="1400" kern="1200" normalizeH="0" spc="150" strike="noStrike" u="none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algn="l" defTabSz="914400" eaLnBrk="1" fontAlgn="auto" hangingPunct="1" indent="-228600" latinLnBrk="0" marL="2057400" rtl="0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baseline="0" cap="none" sz="1400" kern="1200" normalizeH="0" spc="150" strike="noStrike" u="none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tags" Target="../tags/tag5.xml"/><Relationship Id="rId3" Type="http://schemas.openxmlformats.org/officeDocument/2006/relationships/tags" Target="../tags/tag6.xml"/><Relationship Id="rId4" Type="http://schemas.openxmlformats.org/officeDocument/2006/relationships/tags" Target="../tags/tag7.xml"/><Relationship Id="rId5" Type="http://schemas.openxmlformats.org/officeDocument/2006/relationships/tags" Target="../tags/tag8.xml"/><Relationship Id="rId6" Type="http://schemas.openxmlformats.org/officeDocument/2006/relationships/slideLayout" Target="../slideLayouts/slideLayout1.xml"/><Relationship Id="rId7" Type="http://schemas.openxmlformats.org/officeDocument/2006/relationships/notesSlide" Target="../notesSlides/notesSlide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3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3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3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3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slideLayout" Target="../slideLayouts/slideLayout3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3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" Target="slide3.xml"/><Relationship Id="rId2" Type="http://schemas.openxmlformats.org/officeDocument/2006/relationships/slide" Target="slide12.xml"/><Relationship Id="rId3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11.png"/><Relationship Id="rId3" Type="http://schemas.openxmlformats.org/officeDocument/2006/relationships/slideLayout" Target="../slideLayouts/slideLayout3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png"/><Relationship Id="rId3" Type="http://schemas.openxmlformats.org/officeDocument/2006/relationships/slideLayout" Target="../slideLayouts/slideLayout3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image" Target="../media/image15.png"/><Relationship Id="rId3" Type="http://schemas.openxmlformats.org/officeDocument/2006/relationships/slideLayout" Target="../slideLayouts/slideLayout3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3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slideLayout" Target="../slideLayouts/slideLayout3.x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slideLayout" Target="../slideLayouts/slideLayout3.xml"/></Relationships>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image" Target="../media/image19.png"/><Relationship Id="rId3" Type="http://schemas.openxmlformats.org/officeDocument/2006/relationships/slideLayout" Target="../slideLayouts/slideLayout3.xml"/></Relationships>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image" Target="../media/image20.png"/><Relationship Id="rId2" Type="http://schemas.openxmlformats.org/officeDocument/2006/relationships/image" Target="../media/image21.png"/><Relationship Id="rId3" Type="http://schemas.openxmlformats.org/officeDocument/2006/relationships/slideLayout" Target="../slideLayouts/slideLayout3.xml"/></Relationships>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image" Target="../media/image22.png"/><Relationship Id="rId2" Type="http://schemas.openxmlformats.org/officeDocument/2006/relationships/slideLayout" Target="../slideLayouts/slideLayout3.xml"/></Relationships>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slideLayout" Target="../slideLayouts/slideLayout3.xml"/></Relationships>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image" Target="../media/image25.png"/><Relationship Id="rId2" Type="http://schemas.openxmlformats.org/officeDocument/2006/relationships/slideLayout" Target="../slideLayouts/slideLayout3.xml"/></Relationships>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image" Target="../media/image26.png"/><Relationship Id="rId2" Type="http://schemas.openxmlformats.org/officeDocument/2006/relationships/image" Target="../media/image25.png"/><Relationship Id="rId3" Type="http://schemas.openxmlformats.org/officeDocument/2006/relationships/slideLayout" Target="../slideLayouts/slideLayout3.xml"/></Relationships>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image" Target="../media/image25.png"/><Relationship Id="rId2" Type="http://schemas.openxmlformats.org/officeDocument/2006/relationships/image" Target="../media/image27.png"/><Relationship Id="rId3" Type="http://schemas.openxmlformats.org/officeDocument/2006/relationships/slideLayout" Target="../slideLayouts/slideLayout3.xml"/></Relationships>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image" Target="../media/image28.png"/><Relationship Id="rId2" Type="http://schemas.openxmlformats.org/officeDocument/2006/relationships/image" Target="../media/image29.png"/><Relationship Id="rId3" Type="http://schemas.openxmlformats.org/officeDocument/2006/relationships/slideLayout" Target="../slideLayouts/slideLayout3.xml"/></Relationships>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3.xml"/></Relationships>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3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8FB7"/>
        </a:solidFill>
        <a:effectLst/>
      </p:bgPr>
    </p:bg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8" name="文本框 5"/>
          <p:cNvSpPr txBox="1"/>
          <p:nvPr/>
        </p:nvSpPr>
        <p:spPr>
          <a:xfrm>
            <a:off x="481263" y="1990090"/>
            <a:ext cx="11197389" cy="1170940"/>
          </a:xfrm>
          <a:prstGeom prst="rect"/>
          <a:noFill/>
        </p:spPr>
        <p:txBody>
          <a:bodyPr rtlCol="0" wrap="square">
            <a:spAutoFit/>
          </a:bodyPr>
          <a:p>
            <a:pPr algn="ctr" eaLnBrk="1" hangingPunct="0" latinLnBrk="0"/>
            <a:r>
              <a:rPr altLang="en-US" b="1" sz="7200" lang="zh-CN">
                <a:solidFill>
                  <a:srgbClr val="578FB7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第一章　丰富的图形世界</a:t>
            </a:r>
            <a:endParaRPr altLang="en-US" b="1" sz="7200" lang="zh-CN">
              <a:solidFill>
                <a:srgbClr val="578FB7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48579" name="文本框 18"/>
          <p:cNvSpPr txBox="1"/>
          <p:nvPr/>
        </p:nvSpPr>
        <p:spPr>
          <a:xfrm>
            <a:off x="481264" y="3822065"/>
            <a:ext cx="11197388" cy="583565"/>
          </a:xfrm>
          <a:prstGeom prst="rect"/>
          <a:noFill/>
        </p:spPr>
        <p:txBody>
          <a:bodyPr rtlCol="0" wrap="square">
            <a:spAutoFit/>
          </a:bodyPr>
          <a:p>
            <a:pPr algn="ctr" eaLnBrk="1" hangingPunct="0" latinLnBrk="0"/>
            <a:r>
              <a:rPr altLang="en-US" b="1" sz="3200" lang="zh-CN">
                <a:solidFill>
                  <a:srgbClr val="578FB7"/>
                </a:solidFill>
                <a:latin typeface="黑体" panose="02010609060101010101" charset="-122"/>
                <a:ea typeface="黑体" panose="02010609060101010101" charset="-122"/>
                <a:cs typeface="汉仪君黑-45简" panose="020B0604020202020204" charset="-122"/>
              </a:rPr>
              <a:t>回顾与思考</a:t>
            </a:r>
            <a:endParaRPr b="1" sz="3200" lang="zh-CN">
              <a:solidFill>
                <a:srgbClr val="578FB7"/>
              </a:solidFill>
              <a:latin typeface="黑体" panose="02010609060101010101" charset="-122"/>
              <a:ea typeface="黑体" panose="02010609060101010101" charset="-122"/>
              <a:cs typeface="汉仪君黑-45简" panose="020B0604020202020204" charset="-122"/>
            </a:endParaRPr>
          </a:p>
        </p:txBody>
      </p:sp>
      <p:cxnSp>
        <p:nvCxnSpPr>
          <p:cNvPr id="3145728" name="直接连接符 24"/>
          <p:cNvCxnSpPr>
            <a:cxnSpLocks/>
          </p:cNvCxnSpPr>
          <p:nvPr/>
        </p:nvCxnSpPr>
        <p:spPr>
          <a:xfrm>
            <a:off x="3186113" y="3429000"/>
            <a:ext cx="6091555" cy="0"/>
          </a:xfrm>
          <a:prstGeom prst="line"/>
          <a:ln w="15875">
            <a:solidFill>
              <a:srgbClr val="578F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580" name="任意多边形 33"/>
          <p:cNvSpPr/>
          <p:nvPr/>
        </p:nvSpPr>
        <p:spPr>
          <a:xfrm flipV="1">
            <a:off x="5938203" y="6242050"/>
            <a:ext cx="315595" cy="153670"/>
          </a:xfrm>
          <a:custGeom>
            <a:avLst/>
            <a:gdLst>
              <a:gd name="connsiteX0" fmla="*/ 0 w 554"/>
              <a:gd name="connsiteY0" fmla="*/ 269 h 269"/>
              <a:gd name="connsiteX1" fmla="*/ 277 w 554"/>
              <a:gd name="connsiteY1" fmla="*/ 0 h 269"/>
              <a:gd name="connsiteX2" fmla="*/ 554 w 554"/>
              <a:gd name="connsiteY2" fmla="*/ 269 h 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4" h="269">
                <a:moveTo>
                  <a:pt x="0" y="269"/>
                </a:moveTo>
                <a:lnTo>
                  <a:pt x="277" y="0"/>
                </a:lnTo>
                <a:lnTo>
                  <a:pt x="554" y="269"/>
                </a:lnTo>
              </a:path>
            </a:pathLst>
          </a:custGeom>
          <a:noFill/>
          <a:ln w="44450">
            <a:solidFill>
              <a:srgbClr val="578F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581" name="任意多边形 34"/>
          <p:cNvSpPr/>
          <p:nvPr/>
        </p:nvSpPr>
        <p:spPr>
          <a:xfrm flipV="1">
            <a:off x="5938203" y="6051550"/>
            <a:ext cx="315595" cy="153670"/>
          </a:xfrm>
          <a:custGeom>
            <a:avLst/>
            <a:gdLst>
              <a:gd name="connsiteX0" fmla="*/ 0 w 554"/>
              <a:gd name="connsiteY0" fmla="*/ 269 h 269"/>
              <a:gd name="connsiteX1" fmla="*/ 277 w 554"/>
              <a:gd name="connsiteY1" fmla="*/ 0 h 269"/>
              <a:gd name="connsiteX2" fmla="*/ 554 w 554"/>
              <a:gd name="connsiteY2" fmla="*/ 269 h 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4" h="269">
                <a:moveTo>
                  <a:pt x="0" y="269"/>
                </a:moveTo>
                <a:lnTo>
                  <a:pt x="277" y="0"/>
                </a:lnTo>
                <a:lnTo>
                  <a:pt x="554" y="269"/>
                </a:lnTo>
              </a:path>
            </a:pathLst>
          </a:custGeom>
          <a:solidFill>
            <a:schemeClr val="bg1"/>
          </a:solidFill>
          <a:ln w="44450">
            <a:solidFill>
              <a:srgbClr val="578F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grpSp>
        <p:nvGrpSpPr>
          <p:cNvPr id="20" name="组合 7"/>
          <p:cNvGrpSpPr/>
          <p:nvPr/>
        </p:nvGrpSpPr>
        <p:grpSpPr>
          <a:xfrm>
            <a:off x="5172710" y="4707890"/>
            <a:ext cx="1903095" cy="255270"/>
            <a:chOff x="8146" y="8022"/>
            <a:chExt cx="2997" cy="402"/>
          </a:xfrm>
        </p:grpSpPr>
        <p:sp>
          <p:nvSpPr>
            <p:cNvPr id="1048582" name="椭圆 2"/>
            <p:cNvSpPr/>
            <p:nvPr>
              <p:custDataLst>
                <p:tags r:id="rId1"/>
              </p:custDataLst>
            </p:nvPr>
          </p:nvSpPr>
          <p:spPr>
            <a:xfrm>
              <a:off x="8146" y="8022"/>
              <a:ext cx="390" cy="390"/>
            </a:xfrm>
            <a:prstGeom prst="ellipse"/>
            <a:solidFill>
              <a:srgbClr val="F4DB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altLang="en-US" lang="zh-CN"/>
            </a:p>
          </p:txBody>
        </p:sp>
        <p:sp>
          <p:nvSpPr>
            <p:cNvPr id="1048583" name="椭圆 4"/>
            <p:cNvSpPr/>
            <p:nvPr>
              <p:custDataLst>
                <p:tags r:id="rId2"/>
              </p:custDataLst>
            </p:nvPr>
          </p:nvSpPr>
          <p:spPr>
            <a:xfrm>
              <a:off x="9015" y="8027"/>
              <a:ext cx="390" cy="390"/>
            </a:xfrm>
            <a:prstGeom prst="ellipse"/>
            <a:solidFill>
              <a:srgbClr val="578F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altLang="en-US" lang="zh-CN"/>
            </a:p>
          </p:txBody>
        </p:sp>
        <p:sp>
          <p:nvSpPr>
            <p:cNvPr id="1048584" name="椭圆 30"/>
            <p:cNvSpPr/>
            <p:nvPr>
              <p:custDataLst>
                <p:tags r:id="rId3"/>
              </p:custDataLst>
            </p:nvPr>
          </p:nvSpPr>
          <p:spPr>
            <a:xfrm>
              <a:off x="9884" y="8034"/>
              <a:ext cx="390" cy="390"/>
            </a:xfrm>
            <a:prstGeom prst="ellipse"/>
            <a:solidFill>
              <a:srgbClr val="578F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altLang="en-US" lang="zh-CN"/>
            </a:p>
          </p:txBody>
        </p:sp>
        <p:sp>
          <p:nvSpPr>
            <p:cNvPr id="1048585" name="椭圆 31"/>
            <p:cNvSpPr/>
            <p:nvPr>
              <p:custDataLst>
                <p:tags r:id="rId4"/>
              </p:custDataLst>
            </p:nvPr>
          </p:nvSpPr>
          <p:spPr>
            <a:xfrm>
              <a:off x="10753" y="8034"/>
              <a:ext cx="390" cy="390"/>
            </a:xfrm>
            <a:prstGeom prst="ellipse"/>
            <a:solidFill>
              <a:srgbClr val="578F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altLang="en-US" lang="zh-CN"/>
            </a:p>
          </p:txBody>
        </p:sp>
      </p:grpSp>
    </p:spTree>
    <p:custDataLst>
      <p:tags r:id="rId5"/>
    </p:custDataLst>
  </p:cSld>
  <p:clrMapOvr>
    <a:masterClrMapping/>
  </p:clrMapOvr>
  <p:transition spd="slow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4" name=""/>
        <p:cNvGrpSpPr/>
        <p:nvPr/>
      </p:nvGrpSpPr>
      <p:grpSpPr>
        <a:xfrm/>
      </p:grpSpPr>
      <p:sp>
        <p:nvSpPr>
          <p:cNvPr id="1048626" name="文本框 14365"/>
          <p:cNvSpPr txBox="1"/>
          <p:nvPr/>
        </p:nvSpPr>
        <p:spPr>
          <a:xfrm>
            <a:off x="1216978" y="1941195"/>
            <a:ext cx="541337" cy="3108325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hangingPunct="0" indent="0" lvl="0" marL="0"/>
            <a:r>
              <a:rPr altLang="en-US" b="1" sz="2800" lang="en-US" spc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丰富的图形世界</a:t>
            </a:r>
            <a:endParaRPr altLang="en-US" b="1" sz="2800" lang="en-US">
              <a:solidFill>
                <a:srgbClr val="C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27" name="左大括号 14366"/>
          <p:cNvSpPr/>
          <p:nvPr/>
        </p:nvSpPr>
        <p:spPr>
          <a:xfrm>
            <a:off x="3628390" y="872808"/>
            <a:ext cx="138113" cy="2413000"/>
          </a:xfrm>
          <a:prstGeom prst="leftBrace">
            <a:avLst>
              <a:gd name="adj1" fmla="val 7765"/>
              <a:gd name="adj2" fmla="val 50000"/>
            </a:avLst>
          </a:prstGeom>
          <a:noFill/>
          <a:ln>
            <a:noFill/>
            <a:round/>
          </a:ln>
        </p:spPr>
        <p:txBody>
          <a:bodyPr>
            <a:no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lvl="0"/>
            <a:endParaRPr altLang="en-US" b="1" lang="zh-CN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28" name="文本框 14367"/>
          <p:cNvSpPr txBox="1"/>
          <p:nvPr/>
        </p:nvSpPr>
        <p:spPr>
          <a:xfrm>
            <a:off x="2048828" y="1995170"/>
            <a:ext cx="1662112" cy="981075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hangingPunct="0" indent="0" lvl="0" marL="0">
              <a:lnSpc>
                <a:spcPct val="110000"/>
              </a:lnSpc>
            </a:pPr>
            <a:r>
              <a:rPr altLang="en-US" b="1" sz="2800" lang="en-US" spc="0">
                <a:latin typeface="黑体" panose="02010609060101010101" charset="-122"/>
                <a:ea typeface="黑体" panose="02010609060101010101" charset="-122"/>
              </a:rPr>
              <a:t>生活中的立体图形</a:t>
            </a:r>
            <a:endParaRPr altLang="en-US" b="1" sz="2800" 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29" name="左大括号 14368"/>
          <p:cNvSpPr/>
          <p:nvPr/>
        </p:nvSpPr>
        <p:spPr>
          <a:xfrm>
            <a:off x="1780540" y="2288858"/>
            <a:ext cx="177800" cy="3262312"/>
          </a:xfrm>
          <a:prstGeom prst="leftBrace">
            <a:avLst>
              <a:gd name="adj1" fmla="val 7560"/>
              <a:gd name="adj2" fmla="val 50000"/>
            </a:avLst>
          </a:prstGeom>
          <a:noFill/>
          <a:ln>
            <a:noFill/>
            <a:round/>
          </a:ln>
        </p:spPr>
        <p:txBody>
          <a:bodyPr>
            <a:no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lvl="0"/>
            <a:endParaRPr altLang="en-US" b="1" lang="zh-CN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48630" name="左大括号 14369"/>
          <p:cNvSpPr/>
          <p:nvPr/>
        </p:nvSpPr>
        <p:spPr>
          <a:xfrm>
            <a:off x="4490403" y="2088833"/>
            <a:ext cx="128587" cy="615950"/>
          </a:xfrm>
          <a:prstGeom prst="leftBrace">
            <a:avLst>
              <a:gd name="adj1" fmla="val 8028"/>
              <a:gd name="adj2" fmla="val 50000"/>
            </a:avLst>
          </a:prstGeom>
          <a:noFill/>
          <a:ln>
            <a:noFill/>
            <a:round/>
          </a:ln>
        </p:spPr>
        <p:txBody>
          <a:bodyPr>
            <a:no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lvl="0"/>
            <a:endParaRPr altLang="en-US" b="1" sz="2800" lang="zh-CN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097156" name="组合 14370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866265" y="4533583"/>
            <a:ext cx="4371975" cy="749300"/>
          </a:xfrm>
          <a:prstGeom prst="rect"/>
          <a:noFill/>
          <a:ln>
            <a:miter lim="800000"/>
            <a:headEnd/>
            <a:tailEnd/>
          </a:ln>
        </p:spPr>
      </p:pic>
      <p:sp>
        <p:nvSpPr>
          <p:cNvPr id="1048631" name="文本框 14374"/>
          <p:cNvSpPr txBox="1"/>
          <p:nvPr/>
        </p:nvSpPr>
        <p:spPr>
          <a:xfrm>
            <a:off x="3933190" y="1647508"/>
            <a:ext cx="517525" cy="522287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hangingPunct="0" indent="0" lvl="0" marL="0"/>
            <a:r>
              <a:rPr altLang="en-US" b="1" sz="2800" lang="en-US" spc="0">
                <a:latin typeface="宋体" panose="02010600030101010101" pitchFamily="2" charset="-122"/>
                <a:ea typeface="宋体" panose="02010600030101010101" pitchFamily="2" charset="-122"/>
              </a:rPr>
              <a:t>线</a:t>
            </a:r>
            <a:endParaRPr altLang="en-US" b="1" sz="2800" 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32" name="文本框 14375"/>
          <p:cNvSpPr txBox="1"/>
          <p:nvPr/>
        </p:nvSpPr>
        <p:spPr>
          <a:xfrm>
            <a:off x="3933190" y="2233295"/>
            <a:ext cx="517525" cy="522288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hangingPunct="0" indent="0" lvl="0" marL="0"/>
            <a:r>
              <a:rPr altLang="en-US" b="1" sz="2800" lang="en-US" spc="0">
                <a:latin typeface="宋体" panose="02010600030101010101" pitchFamily="2" charset="-122"/>
                <a:ea typeface="宋体" panose="02010600030101010101" pitchFamily="2" charset="-122"/>
              </a:rPr>
              <a:t>面</a:t>
            </a:r>
            <a:endParaRPr altLang="en-US" b="1" sz="2800" 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33" name="文本框 14376"/>
          <p:cNvSpPr txBox="1"/>
          <p:nvPr/>
        </p:nvSpPr>
        <p:spPr>
          <a:xfrm>
            <a:off x="3955415" y="3398520"/>
            <a:ext cx="515938" cy="520700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hangingPunct="0" indent="0" lvl="0" marL="0"/>
            <a:r>
              <a:rPr altLang="en-US" b="1" sz="2800" lang="en-US" spc="0">
                <a:latin typeface="宋体" panose="02010600030101010101" pitchFamily="2" charset="-122"/>
                <a:ea typeface="宋体" panose="02010600030101010101" pitchFamily="2" charset="-122"/>
              </a:rPr>
              <a:t>体</a:t>
            </a:r>
            <a:endParaRPr altLang="en-US" b="1" sz="2800" 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34" name="文本框 14377"/>
          <p:cNvSpPr txBox="1"/>
          <p:nvPr/>
        </p:nvSpPr>
        <p:spPr>
          <a:xfrm>
            <a:off x="3926840" y="1039495"/>
            <a:ext cx="523875" cy="520700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hangingPunct="0" indent="0" lvl="0" marL="0"/>
            <a:r>
              <a:rPr altLang="en-US" b="1" sz="2800" lang="en-US" spc="0">
                <a:latin typeface="宋体" panose="02010600030101010101" pitchFamily="2" charset="-122"/>
                <a:ea typeface="宋体" panose="02010600030101010101" pitchFamily="2" charset="-122"/>
              </a:rPr>
              <a:t>点</a:t>
            </a:r>
            <a:endParaRPr altLang="en-US" b="1" sz="2800" 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35" name="文本框 14378"/>
          <p:cNvSpPr txBox="1"/>
          <p:nvPr/>
        </p:nvSpPr>
        <p:spPr>
          <a:xfrm>
            <a:off x="4666615" y="2358708"/>
            <a:ext cx="960438" cy="522287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hangingPunct="0" indent="0" lvl="0" marL="0"/>
            <a:r>
              <a:rPr altLang="en-US" b="1" sz="2800" lang="en-US" spc="0">
                <a:latin typeface="宋体" panose="02010600030101010101" pitchFamily="2" charset="-122"/>
                <a:ea typeface="宋体" panose="02010600030101010101" pitchFamily="2" charset="-122"/>
              </a:rPr>
              <a:t>曲面</a:t>
            </a:r>
            <a:endParaRPr altLang="en-US" b="1" sz="2800" 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36" name="文本框 14379"/>
          <p:cNvSpPr txBox="1"/>
          <p:nvPr/>
        </p:nvSpPr>
        <p:spPr>
          <a:xfrm>
            <a:off x="4666615" y="1801495"/>
            <a:ext cx="969963" cy="522288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hangingPunct="0" indent="0" lvl="0" marL="0"/>
            <a:r>
              <a:rPr altLang="en-US" b="1" sz="2800" lang="en-US" spc="0">
                <a:latin typeface="宋体" panose="02010600030101010101" pitchFamily="2" charset="-122"/>
                <a:ea typeface="宋体" panose="02010600030101010101" pitchFamily="2" charset="-122"/>
              </a:rPr>
              <a:t>平面</a:t>
            </a:r>
            <a:endParaRPr altLang="en-US" b="1" sz="2800" 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37" name="文本框 14380"/>
          <p:cNvSpPr txBox="1"/>
          <p:nvPr/>
        </p:nvSpPr>
        <p:spPr>
          <a:xfrm>
            <a:off x="4731703" y="3484245"/>
            <a:ext cx="898525" cy="522288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hangingPunct="0" indent="0" lvl="0" marL="0">
              <a:lnSpc>
                <a:spcPct val="110000"/>
              </a:lnSpc>
            </a:pPr>
            <a:r>
              <a:rPr altLang="en-US" b="1" sz="2800" lang="en-US" spc="0">
                <a:latin typeface="宋体" panose="02010600030101010101" pitchFamily="2" charset="-122"/>
                <a:ea typeface="宋体" panose="02010600030101010101" pitchFamily="2" charset="-122"/>
              </a:rPr>
              <a:t>锥体</a:t>
            </a:r>
            <a:endParaRPr altLang="en-US" b="1" sz="2800" 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38" name="文本框 33"/>
          <p:cNvSpPr txBox="1"/>
          <p:nvPr/>
        </p:nvSpPr>
        <p:spPr>
          <a:xfrm>
            <a:off x="4728528" y="2928620"/>
            <a:ext cx="898525" cy="522288"/>
          </a:xfrm>
          <a:prstGeom prst="rect"/>
          <a:noFill/>
          <a:ln>
            <a:noFill/>
            <a:round/>
          </a:ln>
        </p:spPr>
        <p:txBody>
          <a:bodyPr>
            <a:sp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lvl="0"/>
            <a:r>
              <a:rPr altLang="en-US" b="1" sz="2800" lang="zh-CN">
                <a:latin typeface="宋体" panose="02010600030101010101" pitchFamily="2" charset="-122"/>
                <a:ea typeface="宋体" panose="02010600030101010101" pitchFamily="2" charset="-122"/>
              </a:rPr>
              <a:t>柱体</a:t>
            </a:r>
            <a:endParaRPr altLang="en-US" b="1" sz="2800" lang="zh-CN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39" name="文本框 14382"/>
          <p:cNvSpPr txBox="1"/>
          <p:nvPr/>
        </p:nvSpPr>
        <p:spPr>
          <a:xfrm>
            <a:off x="4731703" y="4046220"/>
            <a:ext cx="898525" cy="522288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hangingPunct="0" indent="0" lvl="0" marL="0"/>
            <a:r>
              <a:rPr altLang="en-US" b="1" sz="2800" lang="en-US" spc="0">
                <a:latin typeface="宋体" panose="02010600030101010101" pitchFamily="2" charset="-122"/>
                <a:ea typeface="宋体" panose="02010600030101010101" pitchFamily="2" charset="-122"/>
              </a:rPr>
              <a:t>球体</a:t>
            </a:r>
            <a:endParaRPr altLang="en-US" b="1" sz="2800" 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40" name="左大括号 14383"/>
          <p:cNvSpPr/>
          <p:nvPr/>
        </p:nvSpPr>
        <p:spPr>
          <a:xfrm>
            <a:off x="4550728" y="3200083"/>
            <a:ext cx="122237" cy="892175"/>
          </a:xfrm>
          <a:prstGeom prst="leftBrace">
            <a:avLst>
              <a:gd name="adj1" fmla="val 7941"/>
              <a:gd name="adj2" fmla="val 50000"/>
            </a:avLst>
          </a:prstGeom>
          <a:noFill/>
          <a:ln>
            <a:noFill/>
            <a:round/>
          </a:ln>
        </p:spPr>
        <p:txBody>
          <a:bodyPr>
            <a:no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lvl="0"/>
            <a:endParaRPr altLang="en-US" b="1" sz="2800" lang="zh-CN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cxnSp>
        <p:nvCxnSpPr>
          <p:cNvPr id="3145731" name="直接连接符 14384"/>
          <p:cNvCxnSpPr>
            <a:cxnSpLocks/>
          </p:cNvCxnSpPr>
          <p:nvPr/>
        </p:nvCxnSpPr>
        <p:spPr>
          <a:xfrm flipV="1">
            <a:off x="5639753" y="3173095"/>
            <a:ext cx="309562" cy="0"/>
          </a:xfrm>
          <a:prstGeom prst="line"/>
          <a:noFill/>
          <a:ln>
            <a:noFill/>
            <a:miter lim="800000"/>
          </a:ln>
        </p:spPr>
      </p:cxnSp>
      <p:sp>
        <p:nvSpPr>
          <p:cNvPr id="1048641" name="文本框 14385"/>
          <p:cNvSpPr txBox="1"/>
          <p:nvPr/>
        </p:nvSpPr>
        <p:spPr>
          <a:xfrm>
            <a:off x="5938203" y="2023745"/>
            <a:ext cx="501650" cy="2246313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hangingPunct="0" indent="0" lvl="0" marL="0"/>
            <a:r>
              <a:rPr altLang="en-US" b="1" sz="2800" lang="en-US" spc="0">
                <a:latin typeface="宋体" panose="02010600030101010101" pitchFamily="2" charset="-122"/>
                <a:ea typeface="宋体" panose="02010600030101010101" pitchFamily="2" charset="-122"/>
              </a:rPr>
              <a:t>柱体的特征</a:t>
            </a:r>
            <a:endParaRPr altLang="en-US" b="1" sz="2800" 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42" name="左大括号 14386"/>
          <p:cNvSpPr/>
          <p:nvPr/>
        </p:nvSpPr>
        <p:spPr>
          <a:xfrm>
            <a:off x="6454140" y="1914208"/>
            <a:ext cx="173038" cy="2546350"/>
          </a:xfrm>
          <a:prstGeom prst="leftBrace">
            <a:avLst>
              <a:gd name="adj1" fmla="val 7767"/>
              <a:gd name="adj2" fmla="val 50000"/>
            </a:avLst>
          </a:prstGeom>
          <a:noFill/>
          <a:ln>
            <a:noFill/>
            <a:round/>
          </a:ln>
        </p:spPr>
        <p:txBody>
          <a:bodyPr>
            <a:no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lvl="0"/>
            <a:endParaRPr altLang="en-US" b="1" lang="zh-CN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43" name="文本框 14387"/>
          <p:cNvSpPr txBox="1"/>
          <p:nvPr/>
        </p:nvSpPr>
        <p:spPr>
          <a:xfrm>
            <a:off x="6638290" y="1647508"/>
            <a:ext cx="3070225" cy="522287"/>
          </a:xfrm>
          <a:prstGeom prst="rect"/>
          <a:noFill/>
          <a:ln>
            <a:noFill/>
          </a:ln>
        </p:spPr>
        <p:txBody>
          <a:bodyPr wrap="none">
            <a:sp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hangingPunct="0" indent="0" lvl="0" marL="0"/>
            <a:r>
              <a:rPr altLang="en-US" b="1" sz="2800" lang="en-US" spc="0">
                <a:latin typeface="宋体" panose="02010600030101010101" pitchFamily="2" charset="-122"/>
                <a:ea typeface="宋体" panose="02010600030101010101" pitchFamily="2" charset="-122"/>
              </a:rPr>
              <a:t>所有侧棱长都相等</a:t>
            </a:r>
            <a:endParaRPr altLang="en-US" b="1" sz="2800" 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44" name="文本框 14388"/>
          <p:cNvSpPr txBox="1"/>
          <p:nvPr/>
        </p:nvSpPr>
        <p:spPr>
          <a:xfrm>
            <a:off x="6654165" y="2250758"/>
            <a:ext cx="2916238" cy="982662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hangingPunct="0" indent="0" lvl="0" marL="0">
              <a:lnSpc>
                <a:spcPct val="110000"/>
              </a:lnSpc>
            </a:pPr>
            <a:r>
              <a:rPr altLang="en-US" b="1" sz="2800" lang="en-US" spc="0">
                <a:latin typeface="宋体" panose="02010600030101010101" pitchFamily="2" charset="-122"/>
                <a:ea typeface="宋体" panose="02010600030101010101" pitchFamily="2" charset="-122"/>
              </a:rPr>
              <a:t>上下底面的形状相同</a:t>
            </a:r>
            <a:endParaRPr altLang="en-US" b="1" sz="2800" 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45" name="文本框 14389"/>
          <p:cNvSpPr txBox="1"/>
          <p:nvPr/>
        </p:nvSpPr>
        <p:spPr>
          <a:xfrm>
            <a:off x="6673215" y="3303270"/>
            <a:ext cx="2709863" cy="523875"/>
          </a:xfrm>
          <a:prstGeom prst="rect"/>
          <a:noFill/>
          <a:ln>
            <a:noFill/>
          </a:ln>
        </p:spPr>
        <p:txBody>
          <a:bodyPr wrap="none">
            <a:sp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hangingPunct="0" indent="0" lvl="0" marL="0"/>
            <a:r>
              <a:rPr altLang="en-US" b="1" sz="2800" lang="en-US" spc="0">
                <a:latin typeface="宋体" panose="02010600030101010101" pitchFamily="2" charset="-122"/>
                <a:ea typeface="宋体" panose="02010600030101010101" pitchFamily="2" charset="-122"/>
              </a:rPr>
              <a:t>侧面都是长方形</a:t>
            </a:r>
            <a:endParaRPr altLang="en-US" b="1" sz="2800" 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46" name="文本框 44"/>
          <p:cNvSpPr txBox="1"/>
          <p:nvPr/>
        </p:nvSpPr>
        <p:spPr>
          <a:xfrm>
            <a:off x="6712903" y="3903345"/>
            <a:ext cx="3162300" cy="1474788"/>
          </a:xfrm>
          <a:prstGeom prst="rect"/>
          <a:noFill/>
          <a:ln>
            <a:noFill/>
            <a:round/>
          </a:ln>
        </p:spPr>
        <p:txBody>
          <a:bodyPr>
            <a:sp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lvl="0">
              <a:lnSpc>
                <a:spcPct val="110000"/>
              </a:lnSpc>
            </a:pPr>
            <a:r>
              <a:rPr altLang="zh-CN" b="1" sz="2800" i="1" lang="en-US">
                <a:latin typeface="Times New Roman" panose="02020603050405020304" pitchFamily="18" charset="0"/>
                <a:ea typeface="黑体" panose="02010609060101010101" charset="-122"/>
              </a:rPr>
              <a:t>n </a:t>
            </a:r>
            <a:r>
              <a:rPr altLang="en-US" b="1" sz="2800" lang="zh-CN">
                <a:latin typeface="宋体" panose="02010600030101010101" pitchFamily="2" charset="-122"/>
                <a:ea typeface="宋体" panose="02010600030101010101" pitchFamily="2" charset="-122"/>
              </a:rPr>
              <a:t>棱柱有</a:t>
            </a:r>
            <a:r>
              <a:rPr altLang="zh-CN" b="1" sz="2800" lang="en-US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altLang="zh-CN" b="1" sz="2800" lang="en-US">
                <a:latin typeface="Times New Roman" panose="02020603050405020304" pitchFamily="18" charset="0"/>
                <a:ea typeface="黑体" panose="02010609060101010101" charset="-122"/>
              </a:rPr>
              <a:t>(</a:t>
            </a:r>
            <a:r>
              <a:rPr altLang="zh-CN" b="1" sz="2800" i="1" lang="en-US">
                <a:latin typeface="Times New Roman" panose="02020603050405020304" pitchFamily="18" charset="0"/>
                <a:ea typeface="黑体" panose="02010609060101010101" charset="-122"/>
              </a:rPr>
              <a:t>n </a:t>
            </a:r>
            <a:r>
              <a:rPr altLang="zh-CN" b="1" sz="2800" lang="en-US">
                <a:latin typeface="Times New Roman" panose="02020603050405020304" pitchFamily="18" charset="0"/>
                <a:ea typeface="黑体" panose="02010609060101010101" charset="-122"/>
              </a:rPr>
              <a:t>+ 2) </a:t>
            </a:r>
            <a:r>
              <a:rPr altLang="en-US" b="1" sz="2800" lang="zh-CN">
                <a:latin typeface="宋体" panose="02010600030101010101" pitchFamily="2" charset="-122"/>
                <a:ea typeface="宋体" panose="02010600030101010101" pitchFamily="2" charset="-122"/>
              </a:rPr>
              <a:t>个面，</a:t>
            </a:r>
            <a:r>
              <a:rPr altLang="zh-CN" b="1" sz="2800" lang="en-US">
                <a:latin typeface="Times New Roman" panose="02020603050405020304" pitchFamily="18" charset="0"/>
                <a:ea typeface="黑体" panose="02010609060101010101" charset="-122"/>
              </a:rPr>
              <a:t>2</a:t>
            </a:r>
            <a:r>
              <a:rPr altLang="zh-CN" b="1" sz="2800" i="1" lang="en-US">
                <a:latin typeface="Times New Roman" panose="02020603050405020304" pitchFamily="18" charset="0"/>
                <a:ea typeface="黑体" panose="02010609060101010101" charset="-122"/>
              </a:rPr>
              <a:t>n </a:t>
            </a:r>
            <a:r>
              <a:rPr altLang="en-US" b="1" sz="2800" lang="zh-CN">
                <a:latin typeface="宋体" panose="02010600030101010101" pitchFamily="2" charset="-122"/>
                <a:ea typeface="宋体" panose="02010600030101010101" pitchFamily="2" charset="-122"/>
              </a:rPr>
              <a:t>个顶点</a:t>
            </a:r>
            <a:r>
              <a:rPr altLang="en-US" b="1" sz="2800" lang="zh-CN">
                <a:latin typeface="Times New Roman" panose="02020603050405020304" pitchFamily="18" charset="0"/>
                <a:ea typeface="黑体" panose="02010609060101010101" charset="-122"/>
              </a:rPr>
              <a:t>，</a:t>
            </a:r>
            <a:r>
              <a:rPr altLang="zh-CN" b="1" sz="2800" lang="en-US">
                <a:latin typeface="Times New Roman" panose="02020603050405020304" pitchFamily="18" charset="0"/>
                <a:ea typeface="黑体" panose="02010609060101010101" charset="-122"/>
              </a:rPr>
              <a:t>3</a:t>
            </a:r>
            <a:r>
              <a:rPr altLang="zh-CN" b="1" sz="2800" i="1" lang="en-US">
                <a:latin typeface="Times New Roman" panose="02020603050405020304" pitchFamily="18" charset="0"/>
                <a:ea typeface="黑体" panose="02010609060101010101" charset="-122"/>
              </a:rPr>
              <a:t>n </a:t>
            </a:r>
            <a:r>
              <a:rPr altLang="en-US" b="1" sz="2800" lang="zh-CN">
                <a:latin typeface="宋体" panose="02010600030101010101" pitchFamily="2" charset="-122"/>
                <a:ea typeface="宋体" panose="02010600030101010101" pitchFamily="2" charset="-122"/>
              </a:rPr>
              <a:t>条棱</a:t>
            </a:r>
            <a:endParaRPr altLang="en-US" b="1" sz="2800" lang="zh-CN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47" name="左大括号 14391"/>
          <p:cNvSpPr/>
          <p:nvPr/>
        </p:nvSpPr>
        <p:spPr>
          <a:xfrm>
            <a:off x="1818640" y="2169795"/>
            <a:ext cx="233363" cy="2947988"/>
          </a:xfrm>
          <a:prstGeom prst="leftBrace">
            <a:avLst>
              <a:gd name="adj1" fmla="val 46320"/>
              <a:gd name="adj2" fmla="val 50000"/>
            </a:avLst>
          </a:prstGeom>
          <a:noFill/>
          <a:ln w="19050">
            <a:solidFill>
              <a:srgbClr val="9DC3E6"/>
            </a:solidFill>
            <a:miter lim="800000"/>
          </a:ln>
        </p:spPr>
        <p:txBody>
          <a:bodyPr anchor="ctr" anchorCtr="0">
            <a:no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algn="ctr" hangingPunct="0" indent="0" lvl="0" marL="0"/>
            <a:endParaRPr altLang="en-US" b="1" lang="zh-CN"/>
          </a:p>
        </p:txBody>
      </p:sp>
      <p:sp>
        <p:nvSpPr>
          <p:cNvPr id="1048648" name="左大括号 14392"/>
          <p:cNvSpPr/>
          <p:nvPr/>
        </p:nvSpPr>
        <p:spPr>
          <a:xfrm>
            <a:off x="3742690" y="1226820"/>
            <a:ext cx="231775" cy="2506663"/>
          </a:xfrm>
          <a:prstGeom prst="leftBrace">
            <a:avLst>
              <a:gd name="adj1" fmla="val 46315"/>
              <a:gd name="adj2" fmla="val 52111"/>
            </a:avLst>
          </a:prstGeom>
          <a:noFill/>
          <a:ln w="19050">
            <a:solidFill>
              <a:srgbClr val="9DC3E6"/>
            </a:solidFill>
            <a:miter lim="800000"/>
          </a:ln>
        </p:spPr>
        <p:txBody>
          <a:bodyPr anchor="ctr" anchorCtr="0">
            <a:no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algn="ctr" hangingPunct="0" indent="0" lvl="0" marL="0"/>
            <a:endParaRPr altLang="en-US" b="1" lang="zh-CN"/>
          </a:p>
        </p:txBody>
      </p:sp>
      <p:sp>
        <p:nvSpPr>
          <p:cNvPr id="1048649" name="左大括号 14393"/>
          <p:cNvSpPr/>
          <p:nvPr/>
        </p:nvSpPr>
        <p:spPr>
          <a:xfrm>
            <a:off x="4520565" y="1995170"/>
            <a:ext cx="177800" cy="803275"/>
          </a:xfrm>
          <a:prstGeom prst="leftBrace">
            <a:avLst>
              <a:gd name="adj1" fmla="val 46329"/>
              <a:gd name="adj2" fmla="val 52111"/>
            </a:avLst>
          </a:prstGeom>
          <a:noFill/>
          <a:ln w="19050">
            <a:solidFill>
              <a:srgbClr val="9DC3E6"/>
            </a:solidFill>
            <a:miter lim="800000"/>
          </a:ln>
        </p:spPr>
        <p:txBody>
          <a:bodyPr anchor="ctr" anchorCtr="0">
            <a:no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algn="ctr" hangingPunct="0" indent="0" lvl="0" marL="0"/>
            <a:endParaRPr altLang="en-US" b="1" lang="zh-CN"/>
          </a:p>
        </p:txBody>
      </p:sp>
      <p:sp>
        <p:nvSpPr>
          <p:cNvPr id="1048650" name="左大括号 14394"/>
          <p:cNvSpPr/>
          <p:nvPr/>
        </p:nvSpPr>
        <p:spPr>
          <a:xfrm>
            <a:off x="4541203" y="3150870"/>
            <a:ext cx="161925" cy="1235075"/>
          </a:xfrm>
          <a:prstGeom prst="leftBrace">
            <a:avLst>
              <a:gd name="adj1" fmla="val 46330"/>
              <a:gd name="adj2" fmla="val 52111"/>
            </a:avLst>
          </a:prstGeom>
          <a:noFill/>
          <a:ln w="19050">
            <a:solidFill>
              <a:srgbClr val="9DC3E6"/>
            </a:solidFill>
            <a:miter lim="800000"/>
          </a:ln>
        </p:spPr>
        <p:txBody>
          <a:bodyPr anchor="ctr" anchorCtr="0">
            <a:no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algn="ctr" hangingPunct="0" indent="0" lvl="0" marL="0"/>
            <a:endParaRPr altLang="en-US" b="1" lang="zh-CN"/>
          </a:p>
        </p:txBody>
      </p:sp>
      <p:sp>
        <p:nvSpPr>
          <p:cNvPr id="1048651" name="左大括号 14395"/>
          <p:cNvSpPr/>
          <p:nvPr/>
        </p:nvSpPr>
        <p:spPr>
          <a:xfrm>
            <a:off x="6485890" y="1779270"/>
            <a:ext cx="236538" cy="3433763"/>
          </a:xfrm>
          <a:prstGeom prst="leftBrace">
            <a:avLst>
              <a:gd name="adj1" fmla="val 46306"/>
              <a:gd name="adj2" fmla="val 52111"/>
            </a:avLst>
          </a:prstGeom>
          <a:noFill/>
          <a:ln w="19050">
            <a:solidFill>
              <a:srgbClr val="9DC3E6"/>
            </a:solidFill>
            <a:miter lim="800000"/>
          </a:ln>
        </p:spPr>
        <p:txBody>
          <a:bodyPr anchor="ctr" anchorCtr="0">
            <a:no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algn="ctr" hangingPunct="0" indent="0" lvl="0" marL="0"/>
            <a:endParaRPr altLang="en-US" b="1" lang="zh-CN"/>
          </a:p>
        </p:txBody>
      </p:sp>
    </p:spTree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5" name=""/>
        <p:cNvGrpSpPr/>
        <p:nvPr/>
      </p:nvGrpSpPr>
      <p:grpSpPr>
        <a:xfrm/>
      </p:grpSpPr>
      <p:sp>
        <p:nvSpPr>
          <p:cNvPr id="1048652" name="文本框 8"/>
          <p:cNvSpPr txBox="1"/>
          <p:nvPr/>
        </p:nvSpPr>
        <p:spPr>
          <a:xfrm>
            <a:off x="2629853" y="1698308"/>
            <a:ext cx="541337" cy="3108325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hangingPunct="0" indent="0" lvl="0" marL="0"/>
            <a:r>
              <a:rPr altLang="en-US" b="1" sz="2800" lang="en-US" spc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丰富的图形世界</a:t>
            </a:r>
            <a:endParaRPr altLang="en-US" b="1" sz="2800" lang="en-US">
              <a:solidFill>
                <a:srgbClr val="C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53" name="左大括号 10"/>
          <p:cNvSpPr/>
          <p:nvPr/>
        </p:nvSpPr>
        <p:spPr>
          <a:xfrm>
            <a:off x="5200015" y="1383983"/>
            <a:ext cx="138113" cy="2413000"/>
          </a:xfrm>
          <a:prstGeom prst="leftBrace">
            <a:avLst>
              <a:gd name="adj1" fmla="val 7765"/>
              <a:gd name="adj2" fmla="val 50000"/>
            </a:avLst>
          </a:prstGeom>
          <a:noFill/>
          <a:ln>
            <a:noFill/>
            <a:round/>
          </a:ln>
        </p:spPr>
        <p:txBody>
          <a:bodyPr>
            <a:no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lvl="0"/>
            <a:endParaRPr altLang="en-US" b="1" lang="zh-CN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54" name="文本框 11"/>
          <p:cNvSpPr txBox="1"/>
          <p:nvPr/>
        </p:nvSpPr>
        <p:spPr>
          <a:xfrm>
            <a:off x="3502978" y="1831658"/>
            <a:ext cx="1662112" cy="982662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hangingPunct="0" indent="0" lvl="0" marL="0">
              <a:lnSpc>
                <a:spcPct val="110000"/>
              </a:lnSpc>
            </a:pPr>
            <a:r>
              <a:rPr altLang="en-US" b="1" sz="2800" lang="en-US" spc="0">
                <a:latin typeface="黑体" panose="02010609060101010101" charset="-122"/>
                <a:ea typeface="黑体" panose="02010609060101010101" charset="-122"/>
              </a:rPr>
              <a:t>截一个</a:t>
            </a:r>
            <a:endParaRPr altLang="zh-CN" b="1" sz="2800" lang="en-US">
              <a:latin typeface="黑体" panose="02010609060101010101" charset="-122"/>
              <a:ea typeface="黑体" panose="02010609060101010101" charset="-122"/>
            </a:endParaRPr>
          </a:p>
          <a:p>
            <a:pPr hangingPunct="0" indent="0" lvl="0" marL="0">
              <a:lnSpc>
                <a:spcPct val="110000"/>
              </a:lnSpc>
            </a:pPr>
            <a:r>
              <a:rPr altLang="en-US" b="1" sz="2800" lang="en-US" spc="0">
                <a:latin typeface="黑体" panose="02010609060101010101" charset="-122"/>
                <a:ea typeface="黑体" panose="02010609060101010101" charset="-122"/>
              </a:rPr>
              <a:t>几何体</a:t>
            </a:r>
            <a:endParaRPr altLang="en-US" b="1" sz="2800" 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55" name="左大括号 15"/>
          <p:cNvSpPr/>
          <p:nvPr/>
        </p:nvSpPr>
        <p:spPr>
          <a:xfrm>
            <a:off x="3231515" y="2422208"/>
            <a:ext cx="177800" cy="3262312"/>
          </a:xfrm>
          <a:prstGeom prst="leftBrace">
            <a:avLst>
              <a:gd name="adj1" fmla="val 7560"/>
              <a:gd name="adj2" fmla="val 50000"/>
            </a:avLst>
          </a:prstGeom>
          <a:noFill/>
          <a:ln>
            <a:noFill/>
            <a:round/>
          </a:ln>
        </p:spPr>
        <p:txBody>
          <a:bodyPr>
            <a:no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lvl="0"/>
            <a:endParaRPr altLang="en-US" b="1" lang="zh-CN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48656" name="左大括号 17"/>
          <p:cNvSpPr/>
          <p:nvPr/>
        </p:nvSpPr>
        <p:spPr>
          <a:xfrm>
            <a:off x="5504815" y="2487295"/>
            <a:ext cx="128588" cy="615950"/>
          </a:xfrm>
          <a:prstGeom prst="leftBrace">
            <a:avLst>
              <a:gd name="adj1" fmla="val 8028"/>
              <a:gd name="adj2" fmla="val 50000"/>
            </a:avLst>
          </a:prstGeom>
          <a:noFill/>
          <a:ln>
            <a:noFill/>
            <a:round/>
          </a:ln>
        </p:spPr>
        <p:txBody>
          <a:bodyPr>
            <a:no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lvl="0"/>
            <a:endParaRPr altLang="en-US" b="1" sz="2800" lang="zh-CN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097157" name="组合 18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3371215" y="3762058"/>
            <a:ext cx="3889375" cy="1382712"/>
          </a:xfrm>
          <a:prstGeom prst="rect"/>
          <a:noFill/>
          <a:ln>
            <a:miter lim="800000"/>
            <a:headEnd/>
            <a:tailEnd/>
          </a:ln>
        </p:spPr>
      </p:pic>
      <p:sp>
        <p:nvSpPr>
          <p:cNvPr id="1048657" name="文本框 23"/>
          <p:cNvSpPr txBox="1"/>
          <p:nvPr/>
        </p:nvSpPr>
        <p:spPr>
          <a:xfrm>
            <a:off x="4947603" y="2045970"/>
            <a:ext cx="1011237" cy="522288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hangingPunct="0" indent="0" lvl="0" marL="0"/>
            <a:r>
              <a:rPr altLang="en-US" b="1" sz="2800" lang="en-US" spc="0">
                <a:latin typeface="宋体" panose="02010600030101010101" pitchFamily="2" charset="-122"/>
                <a:ea typeface="宋体" panose="02010600030101010101" pitchFamily="2" charset="-122"/>
              </a:rPr>
              <a:t>圆柱</a:t>
            </a:r>
            <a:endParaRPr altLang="en-US" b="1" sz="2800" 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58" name="文本框 24"/>
          <p:cNvSpPr txBox="1"/>
          <p:nvPr/>
        </p:nvSpPr>
        <p:spPr>
          <a:xfrm>
            <a:off x="4947603" y="2631758"/>
            <a:ext cx="1060450" cy="522287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hangingPunct="0" indent="0" lvl="0" marL="0"/>
            <a:r>
              <a:rPr altLang="en-US" b="1" sz="2800" lang="en-US" spc="0">
                <a:latin typeface="宋体" panose="02010600030101010101" pitchFamily="2" charset="-122"/>
                <a:ea typeface="宋体" panose="02010600030101010101" pitchFamily="2" charset="-122"/>
              </a:rPr>
              <a:t>圆锥</a:t>
            </a:r>
            <a:endParaRPr altLang="en-US" b="1" sz="2800" 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59" name="文本框 26"/>
          <p:cNvSpPr txBox="1"/>
          <p:nvPr/>
        </p:nvSpPr>
        <p:spPr>
          <a:xfrm>
            <a:off x="4941253" y="1436370"/>
            <a:ext cx="923925" cy="523875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hangingPunct="0" indent="0" lvl="0" marL="0"/>
            <a:r>
              <a:rPr altLang="en-US" b="1" sz="2800" lang="en-US" spc="0">
                <a:latin typeface="宋体" panose="02010600030101010101" pitchFamily="2" charset="-122"/>
                <a:ea typeface="宋体" panose="02010600030101010101" pitchFamily="2" charset="-122"/>
              </a:rPr>
              <a:t>棱柱</a:t>
            </a:r>
            <a:endParaRPr altLang="en-US" b="1" sz="2800" 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60" name="文本框 29"/>
          <p:cNvSpPr txBox="1"/>
          <p:nvPr/>
        </p:nvSpPr>
        <p:spPr>
          <a:xfrm>
            <a:off x="6046153" y="2093595"/>
            <a:ext cx="1741487" cy="522288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hangingPunct="0" indent="0" lvl="0" marL="0"/>
            <a:r>
              <a:rPr altLang="en-US" b="1" sz="2800" lang="en-US" spc="0">
                <a:latin typeface="宋体" panose="02010600030101010101" pitchFamily="2" charset="-122"/>
                <a:ea typeface="宋体" panose="02010600030101010101" pitchFamily="2" charset="-122"/>
              </a:rPr>
              <a:t>平面图形</a:t>
            </a:r>
            <a:endParaRPr altLang="en-US" b="1" sz="2800" 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61" name="文本框 30"/>
          <p:cNvSpPr txBox="1"/>
          <p:nvPr/>
        </p:nvSpPr>
        <p:spPr>
          <a:xfrm>
            <a:off x="6698615" y="3754120"/>
            <a:ext cx="2257425" cy="509588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hangingPunct="0" indent="0" lvl="0" marL="0">
              <a:lnSpc>
                <a:spcPct val="110000"/>
              </a:lnSpc>
            </a:pPr>
            <a:r>
              <a:rPr altLang="en-US" b="1" sz="2800" lang="en-US" spc="0">
                <a:latin typeface="宋体" panose="02010600030101010101" pitchFamily="2" charset="-122"/>
                <a:ea typeface="宋体" panose="02010600030101010101" pitchFamily="2" charset="-122"/>
              </a:rPr>
              <a:t>从上面看</a:t>
            </a:r>
            <a:endParaRPr altLang="en-US" b="1" sz="2800" 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62" name="文本框 33"/>
          <p:cNvSpPr txBox="1"/>
          <p:nvPr/>
        </p:nvSpPr>
        <p:spPr>
          <a:xfrm>
            <a:off x="6695440" y="3198495"/>
            <a:ext cx="1858963" cy="523875"/>
          </a:xfrm>
          <a:prstGeom prst="rect"/>
          <a:noFill/>
          <a:ln>
            <a:noFill/>
            <a:round/>
          </a:ln>
        </p:spPr>
        <p:txBody>
          <a:bodyPr>
            <a:sp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lvl="0"/>
            <a:r>
              <a:rPr altLang="en-US" b="1" sz="2800" lang="zh-CN">
                <a:latin typeface="宋体" panose="02010600030101010101" pitchFamily="2" charset="-122"/>
                <a:ea typeface="宋体" panose="02010600030101010101" pitchFamily="2" charset="-122"/>
              </a:rPr>
              <a:t>从正面看</a:t>
            </a:r>
            <a:endParaRPr altLang="en-US" b="1" sz="2800" lang="zh-CN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63" name="文本框 32"/>
          <p:cNvSpPr txBox="1"/>
          <p:nvPr/>
        </p:nvSpPr>
        <p:spPr>
          <a:xfrm>
            <a:off x="6698615" y="4316095"/>
            <a:ext cx="1966913" cy="523875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hangingPunct="0" indent="0" lvl="0" marL="0"/>
            <a:r>
              <a:rPr altLang="en-US" b="1" sz="2800" lang="en-US" spc="0">
                <a:latin typeface="宋体" panose="02010600030101010101" pitchFamily="2" charset="-122"/>
                <a:ea typeface="宋体" panose="02010600030101010101" pitchFamily="2" charset="-122"/>
              </a:rPr>
              <a:t>从左面看</a:t>
            </a:r>
            <a:endParaRPr altLang="en-US" b="1" sz="2800" 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64" name="左大括号 33"/>
          <p:cNvSpPr/>
          <p:nvPr/>
        </p:nvSpPr>
        <p:spPr>
          <a:xfrm>
            <a:off x="6384290" y="3355658"/>
            <a:ext cx="123825" cy="892175"/>
          </a:xfrm>
          <a:prstGeom prst="leftBrace">
            <a:avLst>
              <a:gd name="adj1" fmla="val 7839"/>
              <a:gd name="adj2" fmla="val 50000"/>
            </a:avLst>
          </a:prstGeom>
          <a:noFill/>
          <a:ln>
            <a:noFill/>
            <a:round/>
          </a:ln>
        </p:spPr>
        <p:txBody>
          <a:bodyPr>
            <a:no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lvl="0"/>
            <a:endParaRPr altLang="en-US" b="1" sz="2800" lang="zh-CN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65" name="左大括号 41"/>
          <p:cNvSpPr/>
          <p:nvPr/>
        </p:nvSpPr>
        <p:spPr>
          <a:xfrm>
            <a:off x="3269615" y="2303145"/>
            <a:ext cx="233363" cy="2044700"/>
          </a:xfrm>
          <a:prstGeom prst="leftBrace">
            <a:avLst>
              <a:gd name="adj1" fmla="val 46324"/>
              <a:gd name="adj2" fmla="val 50000"/>
            </a:avLst>
          </a:prstGeom>
          <a:noFill/>
          <a:ln w="19050">
            <a:solidFill>
              <a:srgbClr val="9DC3E6"/>
            </a:solidFill>
            <a:miter lim="800000"/>
          </a:ln>
        </p:spPr>
        <p:txBody>
          <a:bodyPr anchor="ctr" anchorCtr="0">
            <a:no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algn="ctr" hangingPunct="0" indent="0" lvl="0" marL="0"/>
            <a:endParaRPr altLang="en-US" b="1" lang="zh-CN"/>
          </a:p>
        </p:txBody>
      </p:sp>
      <p:sp>
        <p:nvSpPr>
          <p:cNvPr id="1048666" name="左大括号 42"/>
          <p:cNvSpPr/>
          <p:nvPr/>
        </p:nvSpPr>
        <p:spPr>
          <a:xfrm>
            <a:off x="4714240" y="1491933"/>
            <a:ext cx="233363" cy="1611312"/>
          </a:xfrm>
          <a:prstGeom prst="leftBrace">
            <a:avLst>
              <a:gd name="adj1" fmla="val 46319"/>
              <a:gd name="adj2" fmla="val 52111"/>
            </a:avLst>
          </a:prstGeom>
          <a:noFill/>
          <a:ln w="19050">
            <a:solidFill>
              <a:srgbClr val="9DC3E6"/>
            </a:solidFill>
            <a:miter lim="800000"/>
          </a:ln>
        </p:spPr>
        <p:txBody>
          <a:bodyPr anchor="ctr" anchorCtr="0">
            <a:no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algn="ctr" hangingPunct="0" indent="0" lvl="0" marL="0"/>
            <a:endParaRPr altLang="en-US" b="1" lang="zh-CN"/>
          </a:p>
        </p:txBody>
      </p:sp>
      <p:sp>
        <p:nvSpPr>
          <p:cNvPr id="1048667" name="左大括号 43"/>
          <p:cNvSpPr/>
          <p:nvPr/>
        </p:nvSpPr>
        <p:spPr>
          <a:xfrm flipH="1">
            <a:off x="5887403" y="1452245"/>
            <a:ext cx="128587" cy="1695450"/>
          </a:xfrm>
          <a:prstGeom prst="leftBrace">
            <a:avLst>
              <a:gd name="adj1" fmla="val 46331"/>
              <a:gd name="adj2" fmla="val 52111"/>
            </a:avLst>
          </a:prstGeom>
          <a:noFill/>
          <a:ln w="19050">
            <a:solidFill>
              <a:srgbClr val="9DC3E6"/>
            </a:solidFill>
            <a:miter lim="800000"/>
          </a:ln>
        </p:spPr>
        <p:txBody>
          <a:bodyPr anchor="ctr" anchorCtr="0">
            <a:no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algn="ctr" hangingPunct="0" indent="0" lvl="0" marL="0"/>
            <a:endParaRPr altLang="en-US" b="1" lang="zh-CN"/>
          </a:p>
        </p:txBody>
      </p:sp>
      <p:sp>
        <p:nvSpPr>
          <p:cNvPr id="1048668" name="左大括号 44"/>
          <p:cNvSpPr/>
          <p:nvPr/>
        </p:nvSpPr>
        <p:spPr>
          <a:xfrm>
            <a:off x="6562090" y="3423920"/>
            <a:ext cx="163513" cy="1235075"/>
          </a:xfrm>
          <a:prstGeom prst="leftBrace">
            <a:avLst>
              <a:gd name="adj1" fmla="val 46334"/>
              <a:gd name="adj2" fmla="val 52111"/>
            </a:avLst>
          </a:prstGeom>
          <a:noFill/>
          <a:ln w="19050">
            <a:solidFill>
              <a:srgbClr val="9DC3E6"/>
            </a:solidFill>
            <a:miter lim="800000"/>
          </a:ln>
        </p:spPr>
        <p:txBody>
          <a:bodyPr anchor="ctr" anchorCtr="0">
            <a:noAutofit/>
          </a:bodyPr>
          <a:lstStyle>
            <a:defPPr>
              <a:defRPr lang="zh-CN"/>
            </a:defPPr>
            <a:lvl1pPr algn="l" defTabSz="685800" eaLnBrk="0" fontAlgn="base" hangingPunct="0" indent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algn="l" defTabSz="685800" eaLnBrk="0" fontAlgn="base" hangingPunct="0" indent="114300" marL="3429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algn="l" defTabSz="685800" eaLnBrk="0" fontAlgn="base" hangingPunct="0" indent="228600" marL="685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algn="l" defTabSz="685800" eaLnBrk="0" fontAlgn="base" hangingPunct="0" indent="342900" marL="10287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algn="l" defTabSz="685800" eaLnBrk="0" fontAlgn="base" hangingPunct="0" indent="45720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altLang="en-US" baseline="0" b="0" sz="1300" i="0" kumimoji="0" lang="zh-CN" u="none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algn="ctr" hangingPunct="0" indent="0" lvl="0" marL="0"/>
            <a:endParaRPr altLang="en-US" b="1" lang="zh-CN"/>
          </a:p>
        </p:txBody>
      </p:sp>
    </p:spTree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圆角矩形 6"/>
          <p:cNvSpPr/>
          <p:nvPr/>
        </p:nvSpPr>
        <p:spPr>
          <a:xfrm>
            <a:off x="256222" y="390218"/>
            <a:ext cx="11679555" cy="6159351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70" name="文本框 2"/>
          <p:cNvSpPr txBox="1"/>
          <p:nvPr/>
        </p:nvSpPr>
        <p:spPr>
          <a:xfrm>
            <a:off x="0" y="54658"/>
            <a:ext cx="4406900" cy="323165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b="1" sz="1500" lang="zh-CN">
                <a:latin typeface="+mj-ea"/>
                <a:ea typeface="+mj-ea"/>
              </a:rPr>
              <a:t>数学 七年级上册 </a:t>
            </a:r>
            <a:r>
              <a:rPr altLang="zh-CN" b="1" sz="1500" lang="en-US">
                <a:latin typeface="+mj-ea"/>
                <a:ea typeface="+mj-ea"/>
              </a:rPr>
              <a:t>BS</a:t>
            </a:r>
            <a:r>
              <a:rPr altLang="en-US" b="1" sz="1500" lang="zh-CN">
                <a:latin typeface="+mj-ea"/>
                <a:ea typeface="+mj-ea"/>
              </a:rPr>
              <a:t>版</a:t>
            </a:r>
            <a:endParaRPr altLang="en-US" b="1" sz="1500" lang="zh-CN">
              <a:latin typeface="+mj-ea"/>
              <a:ea typeface="+mj-ea"/>
            </a:endParaRPr>
          </a:p>
        </p:txBody>
      </p:sp>
      <p:sp>
        <p:nvSpPr>
          <p:cNvPr id="1048671" name="文本框 3"/>
          <p:cNvSpPr txBox="1"/>
          <p:nvPr/>
        </p:nvSpPr>
        <p:spPr>
          <a:xfrm>
            <a:off x="4259898" y="2568575"/>
            <a:ext cx="3672205" cy="1106805"/>
          </a:xfrm>
          <a:prstGeom prst="rect"/>
          <a:noFill/>
        </p:spPr>
        <p:txBody>
          <a:bodyPr anchor="t" rtlCol="0" wrap="square">
            <a:spAutoFit/>
          </a:bodyPr>
          <a:p>
            <a:pPr algn="ctr"/>
            <a:r>
              <a:rPr altLang="en-US" b="1" sz="6600" lang="zh-CN">
                <a:solidFill>
                  <a:srgbClr val="578FB7"/>
                </a:solidFill>
                <a:latin typeface="方正大标宋_GBK" charset="0"/>
                <a:ea typeface="方正大标宋_GBK" charset="0"/>
              </a:rPr>
              <a:t>典例讲练</a:t>
            </a:r>
            <a:endParaRPr altLang="en-US" b="1" sz="6600" lang="zh-CN">
              <a:solidFill>
                <a:srgbClr val="578FB7"/>
              </a:solidFill>
              <a:latin typeface="方正大标宋_GBK" charset="0"/>
              <a:ea typeface="方正大标宋_GBK" charset="0"/>
            </a:endParaRPr>
          </a:p>
        </p:txBody>
      </p:sp>
      <p:cxnSp>
        <p:nvCxnSpPr>
          <p:cNvPr id="3145732" name="直接连接符 4"/>
          <p:cNvCxnSpPr>
            <a:cxnSpLocks/>
          </p:cNvCxnSpPr>
          <p:nvPr/>
        </p:nvCxnSpPr>
        <p:spPr>
          <a:xfrm>
            <a:off x="4560888" y="3733800"/>
            <a:ext cx="1375495" cy="0"/>
          </a:xfrm>
          <a:prstGeom prst="line"/>
          <a:ln w="41275">
            <a:solidFill>
              <a:srgbClr val="578F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3" name="直接连接符 5"/>
          <p:cNvCxnSpPr>
            <a:cxnSpLocks/>
          </p:cNvCxnSpPr>
          <p:nvPr/>
        </p:nvCxnSpPr>
        <p:spPr>
          <a:xfrm>
            <a:off x="6265778" y="3733800"/>
            <a:ext cx="1375495" cy="0"/>
          </a:xfrm>
          <a:prstGeom prst="line"/>
          <a:ln w="41275">
            <a:solidFill>
              <a:srgbClr val="578FB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72" name="任意多边形 17"/>
          <p:cNvSpPr/>
          <p:nvPr/>
        </p:nvSpPr>
        <p:spPr>
          <a:xfrm flipV="1">
            <a:off x="5926248" y="3733800"/>
            <a:ext cx="359801" cy="153670"/>
          </a:xfrm>
          <a:custGeom>
            <a:avLst/>
            <a:gdLst>
              <a:gd name="connsiteX0" fmla="*/ 0 w 554"/>
              <a:gd name="connsiteY0" fmla="*/ 269 h 269"/>
              <a:gd name="connsiteX1" fmla="*/ 277 w 554"/>
              <a:gd name="connsiteY1" fmla="*/ 0 h 269"/>
              <a:gd name="connsiteX2" fmla="*/ 554 w 554"/>
              <a:gd name="connsiteY2" fmla="*/ 269 h 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4" h="269">
                <a:moveTo>
                  <a:pt x="0" y="269"/>
                </a:moveTo>
                <a:lnTo>
                  <a:pt x="277" y="0"/>
                </a:lnTo>
                <a:lnTo>
                  <a:pt x="554" y="269"/>
                </a:lnTo>
              </a:path>
            </a:pathLst>
          </a:custGeom>
          <a:solidFill>
            <a:schemeClr val="bg1"/>
          </a:solidFill>
          <a:ln w="44450">
            <a:solidFill>
              <a:srgbClr val="578F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b="1" lang="zh-CN"/>
          </a:p>
        </p:txBody>
      </p:sp>
      <p:sp>
        <p:nvSpPr>
          <p:cNvPr id="1048673" name="椭圆 7"/>
          <p:cNvSpPr/>
          <p:nvPr/>
        </p:nvSpPr>
        <p:spPr>
          <a:xfrm>
            <a:off x="5420360" y="1640205"/>
            <a:ext cx="675005" cy="675005"/>
          </a:xfrm>
          <a:prstGeom prst="ellipse"/>
          <a:solidFill>
            <a:srgbClr val="F4DB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b="1" lang="zh-CN"/>
          </a:p>
        </p:txBody>
      </p:sp>
      <p:sp>
        <p:nvSpPr>
          <p:cNvPr id="1048674" name="椭圆 8"/>
          <p:cNvSpPr/>
          <p:nvPr/>
        </p:nvSpPr>
        <p:spPr>
          <a:xfrm>
            <a:off x="6047740" y="1640205"/>
            <a:ext cx="675005" cy="675005"/>
          </a:xfrm>
          <a:prstGeom prst="ellipse"/>
          <a:solidFill>
            <a:srgbClr val="578F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b="1" lang="zh-CN"/>
          </a:p>
        </p:txBody>
      </p:sp>
      <p:sp>
        <p:nvSpPr>
          <p:cNvPr id="1048675" name="文本框 9"/>
          <p:cNvSpPr txBox="1"/>
          <p:nvPr/>
        </p:nvSpPr>
        <p:spPr>
          <a:xfrm>
            <a:off x="5549900" y="1640205"/>
            <a:ext cx="1103187" cy="707886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aseline="0" b="1" sz="4000" lang="en-US">
                <a:solidFill>
                  <a:schemeClr val="bg1"/>
                </a:solidFill>
                <a:latin typeface="Times New Roman" panose="02020603050405020304" pitchFamily="18" charset="0"/>
                <a:ea typeface="汉仪中宋S" panose="00020600040101010101" charset="-122"/>
              </a:rPr>
              <a:t>0   2</a:t>
            </a:r>
            <a:endParaRPr altLang="zh-CN" baseline="0" b="1" sz="4000" lang="en-US">
              <a:solidFill>
                <a:schemeClr val="bg1"/>
              </a:solidFill>
              <a:latin typeface="Times New Roman" panose="02020603050405020304" pitchFamily="18" charset="0"/>
              <a:ea typeface="汉仪中宋S" panose="00020600040101010101" charset="-122"/>
            </a:endParaRPr>
          </a:p>
        </p:txBody>
      </p:sp>
      <p:sp>
        <p:nvSpPr>
          <p:cNvPr id="1048676" name="椭圆 10"/>
          <p:cNvSpPr/>
          <p:nvPr/>
        </p:nvSpPr>
        <p:spPr>
          <a:xfrm>
            <a:off x="5085080" y="4474210"/>
            <a:ext cx="247650" cy="247650"/>
          </a:xfrm>
          <a:prstGeom prst="ellipse"/>
          <a:solidFill>
            <a:srgbClr val="F4DB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b="1" lang="zh-CN"/>
          </a:p>
        </p:txBody>
      </p:sp>
      <p:sp>
        <p:nvSpPr>
          <p:cNvPr id="1048677" name="椭圆 11"/>
          <p:cNvSpPr/>
          <p:nvPr/>
        </p:nvSpPr>
        <p:spPr>
          <a:xfrm>
            <a:off x="5636895" y="4477385"/>
            <a:ext cx="247650" cy="247650"/>
          </a:xfrm>
          <a:prstGeom prst="ellipse"/>
          <a:solidFill>
            <a:srgbClr val="578F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b="1" lang="zh-CN"/>
          </a:p>
        </p:txBody>
      </p:sp>
      <p:sp>
        <p:nvSpPr>
          <p:cNvPr id="1048678" name="椭圆 12"/>
          <p:cNvSpPr/>
          <p:nvPr/>
        </p:nvSpPr>
        <p:spPr>
          <a:xfrm>
            <a:off x="6188710" y="4481830"/>
            <a:ext cx="247650" cy="247650"/>
          </a:xfrm>
          <a:prstGeom prst="ellipse"/>
          <a:solidFill>
            <a:srgbClr val="578F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b="1" lang="zh-CN"/>
          </a:p>
        </p:txBody>
      </p:sp>
      <p:sp>
        <p:nvSpPr>
          <p:cNvPr id="1048679" name="椭圆 13"/>
          <p:cNvSpPr/>
          <p:nvPr/>
        </p:nvSpPr>
        <p:spPr>
          <a:xfrm>
            <a:off x="6740525" y="4481830"/>
            <a:ext cx="247650" cy="247650"/>
          </a:xfrm>
          <a:prstGeom prst="ellipse"/>
          <a:solidFill>
            <a:srgbClr val="578F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b="1" lang="zh-CN"/>
          </a:p>
        </p:txBody>
      </p:sp>
    </p:spTree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8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yt_shape_10595"/>
          <p:cNvSpPr txBox="1"/>
          <p:nvPr/>
        </p:nvSpPr>
        <p:spPr>
          <a:xfrm>
            <a:off x="467999" y="627933"/>
            <a:ext cx="4103688" cy="571310"/>
          </a:xfrm>
          <a:prstGeom prst="rect"/>
        </p:spPr>
        <p:txBody>
          <a:bodyPr bIns="0" lIns="0" rIns="0" rtlCol="0" tIns="0" vert="horz" wrap="non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要点一</a:t>
            </a:r>
            <a:r>
              <a:rPr altLang="zh-CN" b="0" sz="3200" i="1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　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认识立体图形</a:t>
            </a:r>
            <a:endParaRPr altLang="zh-CN" b="0" sz="3200" i="0" lang="zh-CN" u="none">
              <a:solidFill>
                <a:srgbClr val="000000"/>
              </a:solidFill>
              <a:effectLst/>
              <a:latin typeface="Times New Roman" panose="02020603050405020304" pitchFamily="32"/>
              <a:ea typeface="黑体" panose="02010609060101010101" charset="-122"/>
            </a:endParaRPr>
          </a:p>
        </p:txBody>
      </p:sp>
      <p:sp>
        <p:nvSpPr>
          <p:cNvPr id="1048681" name="yt_shape_10596"/>
          <p:cNvSpPr txBox="1"/>
          <p:nvPr/>
        </p:nvSpPr>
        <p:spPr>
          <a:xfrm>
            <a:off x="468103" y="1250031"/>
            <a:ext cx="11636916" cy="1241494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350" i="0" lang="en-US" u="none">
                <a:solidFill>
                  <a:srgbClr val="1EE3CF"/>
                </a:solidFill>
                <a:effectLst/>
                <a:latin typeface="Times New Roman" panose="02020603050405020304" pitchFamily="32"/>
                <a:ea typeface="Times New Roman" panose="02020603050405020304" pitchFamily="32"/>
                <a:sym typeface="Finished"/>
              </a:rPr>
              <a:t> </a:t>
            </a:r>
            <a:r>
              <a:rPr altLang="zh-CN" b="0" sz="3200" i="0" lang="en-US" u="none">
                <a:solidFill>
                  <a:srgbClr val="1EE3CF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     </a:t>
            </a:r>
            <a:r>
              <a:rPr altLang="zh-CN" b="0" sz="1300" i="0" lang="en-US" u="none">
                <a:solidFill>
                  <a:srgbClr val="1EE3CF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已知一个直棱柱有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21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条棱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其中一条侧棱长为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20cm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2_36ae9"/>
              </a:rPr>
              <a:t>底面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各边长都为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4cm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82" name="yt_shape_10597"/>
          <p:cNvSpPr txBox="1"/>
          <p:nvPr/>
        </p:nvSpPr>
        <p:spPr>
          <a:xfrm>
            <a:off x="467999" y="2542313"/>
            <a:ext cx="4719241" cy="571310"/>
          </a:xfrm>
          <a:prstGeom prst="rect"/>
        </p:spPr>
        <p:txBody>
          <a:bodyPr bIns="0" lIns="0" rIns="0" rtlCol="0" tIns="0" vert="horz" wrap="non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该直棱柱是几棱柱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？</a:t>
            </a:r>
            <a:endParaRPr altLang="zh-CN" b="0" sz="3200" i="0" lang="zh-CN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097158" name="yt_shape_1719564573124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468103" y="1349767"/>
            <a:ext cx="757427" cy="464229"/>
          </a:xfrm>
          <a:prstGeom prst="rect"/>
        </p:spPr>
      </p:pic>
      <p:sp>
        <p:nvSpPr>
          <p:cNvPr id="1048683" name="yt_shape_10599"/>
          <p:cNvSpPr txBox="1"/>
          <p:nvPr/>
        </p:nvSpPr>
        <p:spPr>
          <a:xfrm>
            <a:off x="468103" y="3123196"/>
            <a:ext cx="11636916" cy="697752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 smtClean="0">
                <a:solidFill>
                  <a:srgbClr val="00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【思路导航】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  <a:t>由</a:t>
            </a:r>
            <a:r>
              <a:rPr altLang="zh-CN" b="0" sz="15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n</a:t>
            </a:r>
            <a:r>
              <a:rPr altLang="zh-CN" b="0" sz="15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  <a:t>棱柱有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</a:t>
            </a:r>
            <a:r>
              <a:rPr altLang="zh-CN" b="0" sz="15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n</a:t>
            </a:r>
            <a:r>
              <a:rPr altLang="zh-CN" b="0" sz="15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  <a:t>条棱可知该直棱柱是几棱柱</a:t>
            </a:r>
            <a:r>
              <a:rPr altLang="zh-CN" b="0" sz="3200" i="0" lang="zh-CN" u="none" smtClean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_⨹_1_50b31"/>
              </a:rPr>
              <a:t>；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84" name="yt_shape_10601"/>
          <p:cNvSpPr txBox="1"/>
          <p:nvPr/>
        </p:nvSpPr>
        <p:spPr>
          <a:xfrm>
            <a:off x="467999" y="3754793"/>
            <a:ext cx="6360716" cy="1829732"/>
          </a:xfrm>
          <a:prstGeom prst="rect"/>
        </p:spPr>
        <p:txBody>
          <a:bodyPr bIns="0" lIns="0" rIns="0" rtlCol="0" tIns="0" vert="horz" wrap="non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解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：（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因为该直棱柱有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21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条棱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endParaRPr altLang="zh-CN" b="0" sz="3200" i="0" lang="zh-CN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所以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21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÷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7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故该直棱柱是七棱柱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0"/>
                                        <p:tgtEl>
                                          <p:spTgt spid="1048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3"/>
                                        <p:tgtEl>
                                          <p:spTgt spid="1048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84" grpId="0" uiExpand="1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yt_shape_10598"/>
          <p:cNvSpPr txBox="1"/>
          <p:nvPr/>
        </p:nvSpPr>
        <p:spPr>
          <a:xfrm>
            <a:off x="467999" y="653219"/>
            <a:ext cx="7591822" cy="571310"/>
          </a:xfrm>
          <a:prstGeom prst="rect"/>
        </p:spPr>
        <p:txBody>
          <a:bodyPr bIns="0" lIns="0" rIns="0" rtlCol="0" tIns="0" vert="horz" wrap="non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该直棱柱有多少个面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？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多少个顶点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？</a:t>
            </a:r>
            <a:endParaRPr altLang="zh-CN" b="0" sz="3200" i="0" lang="zh-CN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86" name="yt_shape_10599"/>
          <p:cNvSpPr txBox="1"/>
          <p:nvPr/>
        </p:nvSpPr>
        <p:spPr>
          <a:xfrm>
            <a:off x="468103" y="1321686"/>
            <a:ext cx="11636916" cy="1285036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 smtClean="0">
                <a:solidFill>
                  <a:srgbClr val="00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【思路导航】</a:t>
            </a:r>
            <a:r>
              <a:rPr altLang="zh-CN" b="0" sz="3200" i="0" lang="zh-CN" u="none" smtClean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  <a:t>由</a:t>
            </a:r>
            <a:r>
              <a:rPr altLang="zh-CN" b="0" sz="15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n</a:t>
            </a:r>
            <a:r>
              <a:rPr altLang="zh-CN" b="0" sz="15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  <a:t>棱柱有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15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n</a:t>
            </a:r>
            <a:r>
              <a:rPr altLang="zh-CN" b="0" sz="15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＋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  <a:t>个面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  <a:t>有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15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n</a:t>
            </a:r>
            <a:r>
              <a:rPr altLang="zh-CN" b="0" sz="15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  <a:sym typeface="_⨹_10_09ecc"/>
              </a:rPr>
              <a:t>个顶点可知该直棱柱</a:t>
            </a:r>
            <a:r>
              <a:rPr altLang="zh-CN" b="0" sz="3200" i="0" lang="zh-CN" u="none" smtClean="0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  <a:sym typeface="_⨹_10_09ecc"/>
              </a:rPr>
              <a:t>的</a:t>
            </a:r>
            <a:r>
              <a:rPr altLang="zh-CN" b="0" sz="3200" i="0" lang="zh-CN" u="none" smtClean="0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  <a:t>面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  <a:t>数和顶点个数</a:t>
            </a:r>
            <a:r>
              <a:rPr altLang="zh-CN" b="0" sz="3200" i="0" lang="zh-CN" u="none" smtClean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87" name="yt_shape_10602"/>
          <p:cNvSpPr txBox="1"/>
          <p:nvPr/>
        </p:nvSpPr>
        <p:spPr>
          <a:xfrm>
            <a:off x="467999" y="2618223"/>
            <a:ext cx="10874772" cy="571310"/>
          </a:xfrm>
          <a:prstGeom prst="rect"/>
        </p:spPr>
        <p:txBody>
          <a:bodyPr bIns="0" lIns="0" rIns="0" rtlCol="0" tIns="0" vert="horz" wrap="none">
            <a:noAutofit/>
          </a:bodyPr>
          <a:p>
            <a:pPr hangingPunct="0">
              <a:lnSpc>
                <a:spcPct val="130000"/>
              </a:lnSpc>
            </a:pPr>
            <a:r>
              <a:rPr altLang="zh-CN" sz="3200" lang="zh-CN" smtClean="0">
                <a:solidFill>
                  <a:srgbClr val="FF0000"/>
                </a:solidFill>
                <a:latin typeface="Times New Roman" panose="02020603050405020304" pitchFamily="32"/>
                <a:ea typeface="黑体" panose="02010609060101010101" charset="-122"/>
              </a:rPr>
              <a:t>解</a:t>
            </a:r>
            <a:r>
              <a:rPr altLang="zh-CN" sz="3200" lang="zh-CN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：（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该直棱柱有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7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＋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9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个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面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有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7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14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个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顶点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87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0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yt_shape_10599"/>
          <p:cNvSpPr txBox="1"/>
          <p:nvPr/>
        </p:nvSpPr>
        <p:spPr>
          <a:xfrm>
            <a:off x="468103" y="612000"/>
            <a:ext cx="11636916" cy="1899188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该直棱柱的侧面积是多少平方厘米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？</a:t>
            </a:r>
            <a:endParaRPr altLang="zh-CN" b="0" sz="3200" i="0" lang="zh-CN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 smtClean="0">
                <a:solidFill>
                  <a:srgbClr val="00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【思路导航】</a:t>
            </a:r>
            <a:r>
              <a:rPr altLang="zh-CN" b="0" sz="3200" i="0" lang="zh-CN" u="none" smtClean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  <a:sym typeface="_⨹_17_a3e7f"/>
              </a:rPr>
              <a:t>用侧面长方形的面积乘长方形的个数即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  <a:t>可求得侧面积</a:t>
            </a:r>
            <a:r>
              <a:rPr altLang="zh-CN" b="0" sz="3200" i="0" lang="en-US" u="none" smtClean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89" name="yt_shape_10603"/>
          <p:cNvSpPr txBox="1"/>
          <p:nvPr/>
        </p:nvSpPr>
        <p:spPr>
          <a:xfrm>
            <a:off x="467999" y="2462400"/>
            <a:ext cx="9050555" cy="571310"/>
          </a:xfrm>
          <a:prstGeom prst="rect"/>
        </p:spPr>
        <p:txBody>
          <a:bodyPr bIns="0" lIns="0" rIns="0" rtlCol="0" tIns="0" vert="horz" wrap="none">
            <a:noAutofit/>
          </a:bodyPr>
          <a:p>
            <a:pPr hangingPunct="0">
              <a:lnSpc>
                <a:spcPct val="130000"/>
              </a:lnSpc>
            </a:pPr>
            <a:r>
              <a:rPr altLang="zh-CN" sz="3200" lang="zh-CN">
                <a:solidFill>
                  <a:srgbClr val="FF0000"/>
                </a:solidFill>
                <a:latin typeface="Times New Roman" panose="02020603050405020304" pitchFamily="32"/>
                <a:ea typeface="黑体" panose="02010609060101010101" charset="-122"/>
              </a:rPr>
              <a:t>解</a:t>
            </a:r>
            <a:r>
              <a:rPr altLang="zh-CN" sz="3200" lang="zh-CN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：（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该直棱柱的侧面积是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4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20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7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560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cm</a:t>
            </a:r>
            <a:r>
              <a:rPr altLang="zh-CN" baseline="30000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90" name="yt_shape_10604"/>
          <p:cNvSpPr txBox="1"/>
          <p:nvPr/>
        </p:nvSpPr>
        <p:spPr>
          <a:xfrm>
            <a:off x="468103" y="3084498"/>
            <a:ext cx="11636916" cy="1211485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【点拨】</a:t>
            </a:r>
            <a:r>
              <a:rPr altLang="zh-CN" b="0" sz="1500" i="1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1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n</a:t>
            </a:r>
            <a:r>
              <a:rPr altLang="zh-CN" b="0" sz="1500" i="1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棱柱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1500" i="1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1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n</a:t>
            </a:r>
            <a:r>
              <a:rPr altLang="zh-CN" b="0" sz="1500" i="1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≥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且</a:t>
            </a:r>
            <a:r>
              <a:rPr altLang="zh-CN" b="0" sz="1500" i="1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1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n</a:t>
            </a:r>
            <a:r>
              <a:rPr altLang="zh-CN" b="0" sz="1500" i="1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为整数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有</a:t>
            </a:r>
            <a:r>
              <a:rPr altLang="zh-CN" b="0" sz="1500" i="1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1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n</a:t>
            </a:r>
            <a:r>
              <a:rPr altLang="zh-CN" b="0" sz="1500" i="1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条侧棱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1500" i="1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1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n</a:t>
            </a:r>
            <a:r>
              <a:rPr altLang="zh-CN" b="0" sz="1500" i="1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个顶点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_⨹_1_4aad3"/>
              </a:rPr>
              <a:t>，</a:t>
            </a:r>
            <a:b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1500" i="1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1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n</a:t>
            </a:r>
            <a:r>
              <a:rPr altLang="zh-CN" b="0" sz="1500" i="1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＋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个面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</a:t>
            </a:r>
            <a:r>
              <a:rPr altLang="zh-CN" b="0" sz="1500" i="1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1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n</a:t>
            </a:r>
            <a:r>
              <a:rPr altLang="zh-CN" b="0" sz="1500" i="1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条棱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6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2"/>
                                        <p:tgtEl>
                                          <p:spTgt spid="1048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89" grpId="0" build="allAtOnce"/>
      <p:bldP spid="1048690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1" name="yt_shape_10606"/>
          <p:cNvSpPr txBox="1"/>
          <p:nvPr/>
        </p:nvSpPr>
        <p:spPr>
          <a:xfrm>
            <a:off x="467999" y="612000"/>
            <a:ext cx="2039213" cy="387222"/>
          </a:xfrm>
          <a:prstGeom prst="rect"/>
        </p:spPr>
        <p:txBody>
          <a:bodyPr bIns="0" lIns="0" rIns="0" rtlCol="0" tIns="0" vert="horz" wrap="none">
            <a:noAutofit/>
          </a:bodyPr>
          <a:p>
            <a:pPr algn="l" eaLnBrk="1" hangingPunct="0" latinLnBrk="0">
              <a:lnSpc>
                <a:spcPct val="120000"/>
              </a:lnSpc>
            </a:pPr>
            <a:r>
              <a:rPr altLang="zh-CN" b="0" sz="2150" i="0" lang="en-US" spc="15364" u="none">
                <a:solidFill>
                  <a:srgbClr val="1EE3CF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endParaRPr altLang="zh-CN" b="0" sz="2150" i="0" lang="en-US" spc="15364" u="none">
              <a:solidFill>
                <a:srgbClr val="1EE3CF"/>
              </a:solidFill>
              <a:effectLst/>
              <a:latin typeface="Times New Roman" panose="02020603050405020304" pitchFamily="32"/>
              <a:ea typeface="宋体" panose="02010600030101010101" pitchFamily="2" charset="-122"/>
            </a:endParaRPr>
          </a:p>
        </p:txBody>
      </p:sp>
      <p:pic>
        <p:nvPicPr>
          <p:cNvPr id="2097159" name="yt_image_10605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 bwMode="auto">
          <a:xfrm>
            <a:off x="467999" y="712156"/>
            <a:ext cx="2017521" cy="435863"/>
          </a:xfrm>
          <a:prstGeom prst="rect"/>
          <a:noFill/>
        </p:spPr>
      </p:pic>
      <p:sp>
        <p:nvSpPr>
          <p:cNvPr id="1048692" name="yt_shape_10608"/>
          <p:cNvSpPr txBox="1"/>
          <p:nvPr/>
        </p:nvSpPr>
        <p:spPr>
          <a:xfrm>
            <a:off x="468103" y="1198688"/>
            <a:ext cx="11636916" cy="3750257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20000"/>
              </a:lnSpc>
            </a:pPr>
            <a:r>
              <a:rPr altLang="zh-CN" b="1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给出下列结论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endParaRPr altLang="zh-CN" b="0" sz="3200" i="0" lang="zh-CN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20000"/>
              </a:lnSpc>
            </a:pP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圆柱由三个面围成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这三个面都是平的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endParaRPr altLang="zh-CN" b="0" sz="3200" i="0" lang="zh-CN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20000"/>
              </a:lnSpc>
            </a:pP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圆锥由两个面围成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这两个面中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一个面是平的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4_2f178"/>
              </a:rPr>
              <a:t>一个面是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曲的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endParaRPr altLang="zh-CN" b="0" sz="3200" i="0" lang="zh-CN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20000"/>
              </a:lnSpc>
            </a:pP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③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球仅由一个面围成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这个面是曲的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endParaRPr altLang="zh-CN" b="0" sz="3200" i="0" lang="zh-CN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20000"/>
              </a:lnSpc>
            </a:pP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④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长方体由六个面围成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这六个面都是平的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93" name="yt_shape_10613"/>
          <p:cNvSpPr txBox="1"/>
          <p:nvPr/>
        </p:nvSpPr>
        <p:spPr>
          <a:xfrm>
            <a:off x="479425" y="4769778"/>
            <a:ext cx="4377802" cy="571310"/>
          </a:xfrm>
          <a:prstGeom prst="rect"/>
        </p:spPr>
        <p:txBody>
          <a:bodyPr bIns="0" lIns="0" rIns="0" rtlCol="0" tIns="0" vert="horz" wrap="none">
            <a:noAutofit/>
          </a:bodyPr>
          <a:p>
            <a:pPr algn="l" eaLnBrk="1" hangingPunct="0" latinLnBrk="0">
              <a:lnSpc>
                <a:spcPct val="12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其中正确的有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zh-CN" u="none">
                <a:solidFill>
                  <a:srgbClr val="555369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　</a:t>
            </a:r>
            <a:r>
              <a:rPr altLang="zh-CN" b="0" sz="3200" i="0" lang="en-US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C</a:t>
            </a:r>
            <a:r>
              <a:rPr altLang="zh-CN" b="0" sz="3200" i="0" lang="zh-CN" u="none">
                <a:solidFill>
                  <a:srgbClr val="555369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　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altLang="zh-CN" b="0" sz="3200" i="0" lang="zh-CN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4194305" name="yt_table_10614"/>
          <p:cNvGraphicFramePr>
            <a:graphicFrameLocks noGrp="1"/>
          </p:cNvGraphicFramePr>
          <p:nvPr/>
        </p:nvGraphicFramePr>
        <p:xfrm>
          <a:off x="479500" y="5350932"/>
          <a:ext cx="5989956" cy="1170432"/>
        </p:xfrm>
        <a:graphic>
          <a:graphicData uri="http://schemas.openxmlformats.org/drawingml/2006/table">
            <a:tbl>
              <a:tblPr/>
              <a:tblGrid>
                <a:gridCol w="3461068"/>
                <a:gridCol w="2528888"/>
              </a:tblGrid>
              <a:tr h="370840">
                <a:tc>
                  <a:txBody>
                    <a:bodyPr wrap="square"/>
                    <a:p>
                      <a:pPr algn="l" eaLnBrk="1" fontAlgn="ctr" hangingPunct="0" indent="-598170" latinLnBrk="0" marL="598170">
                        <a:lnSpc>
                          <a:spcPct val="120000"/>
                        </a:lnSpc>
                      </a:pP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A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 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①②③</a:t>
                      </a:r>
                      <a:endParaRPr altLang="zh-CN" b="0" sz="3200" i="0" lang="en-US" u="non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vert="horz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 wrap="square"/>
                    <a:p>
                      <a:pPr algn="l" eaLnBrk="1" fontAlgn="ctr" hangingPunct="0" indent="-598170" latinLnBrk="0" marL="598170">
                        <a:lnSpc>
                          <a:spcPct val="120000"/>
                        </a:lnSpc>
                      </a:pP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B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 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①③④</a:t>
                      </a:r>
                      <a:endParaRPr altLang="zh-CN" b="0" sz="3200" i="0" lang="en-US" u="non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vert="horz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 wrap="square"/>
                    <a:p>
                      <a:pPr algn="l" eaLnBrk="1" fontAlgn="ctr" hangingPunct="0" indent="-575310" latinLnBrk="0" marL="575310">
                        <a:lnSpc>
                          <a:spcPct val="120000"/>
                        </a:lnSpc>
                      </a:pP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C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 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②③④</a:t>
                      </a:r>
                      <a:endParaRPr altLang="zh-CN" b="0" sz="3200" i="0" lang="en-US" u="non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vert="horz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 wrap="square"/>
                    <a:p>
                      <a:pPr algn="l" eaLnBrk="1" fontAlgn="ctr" hangingPunct="0" indent="-575310" latinLnBrk="0" marL="575310">
                        <a:lnSpc>
                          <a:spcPct val="120000"/>
                        </a:lnSpc>
                      </a:pP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D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 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①②④</a:t>
                      </a:r>
                      <a:endParaRPr altLang="zh-CN" b="0" sz="3200" i="0" lang="en-US" u="non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vert="horz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48694" name="文本框 6"/>
          <p:cNvSpPr txBox="1"/>
          <p:nvPr/>
        </p:nvSpPr>
        <p:spPr>
          <a:xfrm>
            <a:off x="3640614" y="4722972"/>
            <a:ext cx="451549" cy="659397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20000"/>
              </a:lnSpc>
            </a:pPr>
            <a:r>
              <a:rPr altLang="zh-CN" baseline="0" b="0" cap="none" sz="3200" i="0" kern="1200" kumimoji="0" lang="en-US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C</a:t>
            </a:r>
            <a:endParaRPr altLang="en-US" lang="zh-CN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94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2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5" name="yt_shape_10616"/>
          <p:cNvSpPr txBox="1"/>
          <p:nvPr/>
        </p:nvSpPr>
        <p:spPr>
          <a:xfrm>
            <a:off x="468103" y="612000"/>
            <a:ext cx="11636916" cy="2469907"/>
          </a:xfrm>
          <a:prstGeom prst="rect"/>
        </p:spPr>
        <p:txBody>
          <a:bodyPr bIns="0" lIns="0" rIns="0" rtlCol="0" tIns="0" vert="horz" wrap="square">
            <a:noAutofit/>
          </a:bodyPr>
          <a:p>
            <a:pPr eaLnBrk="1" hangingPunct="0" latinLnBrk="0">
              <a:lnSpc>
                <a:spcPct val="130000"/>
              </a:lnSpc>
            </a:pPr>
            <a:r>
              <a:rPr altLang="zh-CN" b="1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生活中常见的几何体有正方体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长方体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三棱柱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圆锥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1_a401b,isEnd"/>
              </a:rPr>
              <a:t>五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棱柱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三棱锥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球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其中是柱体的有</a:t>
            </a:r>
            <a:r>
              <a:rPr sz="3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                                                                   </a:t>
            </a:r>
            <a:r>
              <a:rPr sz="16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100" spc="-100">
                <a:latin typeface="Times New Roman" panose="02020603050405020304" pitchFamily="32"/>
              </a:rPr>
              <a:t>⁠</a:t>
            </a:r>
            <a:br>
              <a:rPr altLang="zh-CN" b="0" sz="3200" i="0" lang="zh-CN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  <a:ea typeface="楷体" panose="02010609060101010101" pitchFamily="32" charset="-122"/>
                <a:sym typeface="W:8.005039,H:49.92"/>
              </a:rPr>
            </a:br>
            <a:r>
              <a:rPr sz="3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                                   </a:t>
            </a:r>
            <a:r>
              <a:rPr sz="16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是锥体的有</a:t>
            </a:r>
            <a:r>
              <a:rPr sz="3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                                                </a:t>
            </a:r>
            <a:r>
              <a:rPr sz="1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3_c62b5,isEnd"/>
              </a:rPr>
              <a:t>是球的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有</a:t>
            </a:r>
            <a:r>
              <a:rPr sz="28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                </a:t>
            </a:r>
            <a:r>
              <a:rPr sz="16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100" spc="-100">
                <a:latin typeface="Times New Roman" panose="02020603050405020304" pitchFamily="32"/>
              </a:rPr>
              <a:t>⁠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1048696" name="文本框 1"/>
          <p:cNvSpPr txBox="1"/>
          <p:nvPr/>
        </p:nvSpPr>
        <p:spPr>
          <a:xfrm>
            <a:off x="7083692" y="1199178"/>
            <a:ext cx="4345686" cy="727596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楷体" panose="02010609060101010101" pitchFamily="32" charset="-122"/>
                <a:cs typeface="+mn-cs"/>
                <a:sym typeface="_⨹_10_641f5"/>
              </a:rPr>
              <a:t>正方体、长方体、三棱</a:t>
            </a:r>
            <a:b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楷体" panose="02010609060101010101" pitchFamily="32" charset="-122"/>
                <a:cs typeface="+mn-cs"/>
              </a:rPr>
            </a:br>
            <a:endParaRPr altLang="en-US" lang="zh-CN">
              <a:solidFill>
                <a:srgbClr val="FF0000"/>
              </a:solidFill>
            </a:endParaRPr>
          </a:p>
        </p:txBody>
      </p:sp>
      <p:sp>
        <p:nvSpPr>
          <p:cNvPr id="1048697" name="文本框 2"/>
          <p:cNvSpPr txBox="1"/>
          <p:nvPr/>
        </p:nvSpPr>
        <p:spPr>
          <a:xfrm>
            <a:off x="378092" y="1833162"/>
            <a:ext cx="2618486" cy="727596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楷体" panose="02010609060101010101" pitchFamily="32" charset="-122"/>
                <a:cs typeface="+mn-cs"/>
              </a:rPr>
              <a:t>柱、五棱柱</a:t>
            </a: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　</a:t>
            </a:r>
            <a:endParaRPr altLang="en-US" lang="zh-CN">
              <a:solidFill>
                <a:srgbClr val="FF0000"/>
              </a:solidFill>
            </a:endParaRPr>
          </a:p>
        </p:txBody>
      </p:sp>
      <p:sp>
        <p:nvSpPr>
          <p:cNvPr id="1048698" name="文本框 3"/>
          <p:cNvSpPr txBox="1"/>
          <p:nvPr/>
        </p:nvSpPr>
        <p:spPr>
          <a:xfrm>
            <a:off x="5661292" y="1833162"/>
            <a:ext cx="3024886" cy="727596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楷体" panose="02010609060101010101" pitchFamily="32" charset="-122"/>
                <a:cs typeface="+mn-cs"/>
              </a:rPr>
              <a:t>圆锥、三棱锥</a:t>
            </a: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　</a:t>
            </a:r>
            <a:endParaRPr altLang="en-US" lang="zh-CN">
              <a:solidFill>
                <a:srgbClr val="FF0000"/>
              </a:solidFill>
            </a:endParaRPr>
          </a:p>
        </p:txBody>
      </p:sp>
      <p:sp>
        <p:nvSpPr>
          <p:cNvPr id="1048699" name="文本框 4"/>
          <p:cNvSpPr txBox="1"/>
          <p:nvPr/>
        </p:nvSpPr>
        <p:spPr>
          <a:xfrm>
            <a:off x="1190892" y="2467146"/>
            <a:ext cx="992887" cy="637680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楷体" panose="02010609060101010101" pitchFamily="32" charset="-122"/>
                <a:cs typeface="+mn-cs"/>
              </a:rPr>
              <a:t>球</a:t>
            </a: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　</a:t>
            </a:r>
            <a:endParaRPr altLang="en-US" lang="zh-CN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0"/>
                                        <p:tgtEl>
                                          <p:spTgt spid="1048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>
                      <p:stCondLst>
                        <p:cond delay="indefinite"/>
                      </p:stCondLst>
                      <p:childTnLst>
                        <p:par>
                          <p:cTn fill="hold" id="1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3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5"/>
                                        <p:tgtEl>
                                          <p:spTgt spid="1048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>
                      <p:stCondLst>
                        <p:cond delay="indefinite"/>
                      </p:stCondLst>
                      <p:childTnLst>
                        <p:par>
                          <p:cTn fill="hold" id="1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0"/>
                                        <p:tgtEl>
                                          <p:spTgt spid="1048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96" grpId="0" build="allAtOnce"/>
      <p:bldP spid="1048697" grpId="0" build="allAtOnce"/>
      <p:bldP spid="1048698" grpId="0" build="allAtOnce"/>
      <p:bldP spid="1048699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3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0" name="yt_shape_10617"/>
          <p:cNvSpPr txBox="1"/>
          <p:nvPr/>
        </p:nvSpPr>
        <p:spPr>
          <a:xfrm>
            <a:off x="467999" y="612000"/>
            <a:ext cx="5334794" cy="571310"/>
          </a:xfrm>
          <a:prstGeom prst="rect"/>
        </p:spPr>
        <p:txBody>
          <a:bodyPr bIns="0" lIns="0" rIns="0" rtlCol="0" tIns="0" vert="horz" wrap="non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要点二</a:t>
            </a:r>
            <a:r>
              <a:rPr altLang="zh-CN" b="0" sz="3200" i="1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　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几何体的表面展开图</a:t>
            </a:r>
            <a:endParaRPr altLang="zh-CN" b="0" sz="3200" i="0" lang="zh-CN" u="none">
              <a:solidFill>
                <a:srgbClr val="000000"/>
              </a:solidFill>
              <a:effectLst/>
              <a:latin typeface="Times New Roman" panose="02020603050405020304" pitchFamily="32"/>
              <a:ea typeface="黑体" panose="02010609060101010101" charset="-122"/>
            </a:endParaRPr>
          </a:p>
        </p:txBody>
      </p:sp>
      <p:sp>
        <p:nvSpPr>
          <p:cNvPr id="1048701" name="yt_shape_10618"/>
          <p:cNvSpPr txBox="1"/>
          <p:nvPr/>
        </p:nvSpPr>
        <p:spPr>
          <a:xfrm>
            <a:off x="468103" y="1234098"/>
            <a:ext cx="11256000" cy="2469907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150" i="0" lang="en-US" u="none">
                <a:solidFill>
                  <a:srgbClr val="1EE3CF"/>
                </a:solidFill>
                <a:effectLst/>
                <a:latin typeface="Times New Roman" panose="02020603050405020304" pitchFamily="32"/>
                <a:ea typeface="Times New Roman" panose="02020603050405020304" pitchFamily="32"/>
                <a:sym typeface="Finished"/>
              </a:rPr>
              <a:t> </a:t>
            </a:r>
            <a:r>
              <a:rPr altLang="zh-CN" b="0" sz="3200" i="0" lang="en-US" u="none">
                <a:solidFill>
                  <a:srgbClr val="1EE3CF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     </a:t>
            </a:r>
            <a:r>
              <a:rPr altLang="zh-CN" b="0" sz="1800" i="0" lang="en-US" u="none">
                <a:solidFill>
                  <a:srgbClr val="1EE3CF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如图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5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个边长相等的小正方形拼成一个平面图形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3_7f518"/>
              </a:rPr>
              <a:t>小王手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中还有一个同样的小正方形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14_71bd1"/>
              </a:rPr>
              <a:t>他想将它与图中的平面图形拼接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在一起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从而构成一个正方体的表面展开图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7_53b83"/>
              </a:rPr>
              <a:t>小王总共能有几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种拼接方法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？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并把它们一一画出来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097160" name="yt_image_10619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 bwMode="auto">
          <a:xfrm>
            <a:off x="9720604" y="4877194"/>
            <a:ext cx="1910206" cy="988948"/>
          </a:xfrm>
          <a:prstGeom prst="rect"/>
          <a:noFill/>
        </p:spPr>
      </p:pic>
      <p:sp>
        <p:nvSpPr>
          <p:cNvPr id="1048702" name="yt_shape_10621"/>
          <p:cNvSpPr txBox="1"/>
          <p:nvPr/>
        </p:nvSpPr>
        <p:spPr>
          <a:xfrm>
            <a:off x="468103" y="3745670"/>
            <a:ext cx="11162707" cy="1189556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【思路导航】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  <a:t>结合正方体的表面展开图的特征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  <a:sym typeface="_⨹_6_8aeca"/>
              </a:rPr>
              <a:t>只要折叠后能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  <a:t>围成正方体即可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097161" name="yt_shape_1719564573275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468103" y="1330194"/>
            <a:ext cx="766952" cy="441793"/>
          </a:xfrm>
          <a:prstGeom prst="rect"/>
        </p:spPr>
      </p:pic>
    </p:spTree>
  </p:cSld>
  <p:clrMapOvr>
    <a:masterClrMapping/>
  </p:clrMapOvr>
  <p:transition spd="slow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4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3" name="yt_shape_10622"/>
          <p:cNvSpPr txBox="1"/>
          <p:nvPr/>
        </p:nvSpPr>
        <p:spPr>
          <a:xfrm>
            <a:off x="468103" y="612000"/>
            <a:ext cx="11636916" cy="1189556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解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利用正方体及其表面展开图的特征知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小王总共能有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4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  <a:sym typeface="_⨹_2_b06d9"/>
              </a:rPr>
              <a:t>种拼</a:t>
            </a:r>
            <a:b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</a:b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接方法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如图所示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endParaRPr altLang="zh-CN" b="0" sz="3200" i="0" lang="zh-CN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097162" name="yt_image_10623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 bwMode="auto">
          <a:xfrm>
            <a:off x="3746627" y="1442193"/>
            <a:ext cx="4698746" cy="3209544"/>
          </a:xfrm>
          <a:prstGeom prst="rect"/>
          <a:noFill/>
        </p:spPr>
      </p:pic>
      <p:pic>
        <p:nvPicPr>
          <p:cNvPr id="2097163" name="yt_image_10619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 bwMode="auto">
          <a:xfrm>
            <a:off x="9658305" y="1442193"/>
            <a:ext cx="1910206" cy="988948"/>
          </a:xfrm>
          <a:prstGeom prst="rect"/>
          <a:noFill/>
        </p:spPr>
      </p:pic>
      <p:sp>
        <p:nvSpPr>
          <p:cNvPr id="1048704" name="yt_shape_10625"/>
          <p:cNvSpPr txBox="1"/>
          <p:nvPr/>
        </p:nvSpPr>
        <p:spPr>
          <a:xfrm>
            <a:off x="468103" y="4651737"/>
            <a:ext cx="11636916" cy="1271391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【点拨】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解决此类问题的关键是还原几何体或对比正方体的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2_ecc4c"/>
              </a:rPr>
              <a:t>11</a:t>
            </a:r>
            <a:b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种表面展开图进行判断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  <a:sym typeface="_⨹_16_9879b"/>
              </a:rPr>
              <a:t>必要时动手实际操作看是否能将平面</a:t>
            </a:r>
            <a:b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</a:b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图形折叠成正方体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0"/>
                                        <p:tgtEl>
                                          <p:spTgt spid="2097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>
                      <p:stCondLst>
                        <p:cond delay="indefinite"/>
                      </p:stCondLst>
                      <p:childTnLst>
                        <p:par>
                          <p:cTn fill="hold" id="1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3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5"/>
                                        <p:tgtEl>
                                          <p:spTgt spid="1048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03" grpId="0" build="allAtOnce"/>
      <p:bldP spid="1048704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圆角矩形 6"/>
          <p:cNvSpPr/>
          <p:nvPr/>
        </p:nvSpPr>
        <p:spPr>
          <a:xfrm>
            <a:off x="256222" y="390218"/>
            <a:ext cx="11679555" cy="6159351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589" name="文本框 2"/>
          <p:cNvSpPr txBox="1"/>
          <p:nvPr/>
        </p:nvSpPr>
        <p:spPr>
          <a:xfrm>
            <a:off x="0" y="54658"/>
            <a:ext cx="4406900" cy="323165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b="1" sz="1500" lang="zh-CN">
                <a:latin typeface="+mj-ea"/>
                <a:ea typeface="+mj-ea"/>
              </a:rPr>
              <a:t>数学 七年级上册 </a:t>
            </a:r>
            <a:r>
              <a:rPr altLang="zh-CN" b="1" sz="1500" lang="en-US">
                <a:latin typeface="+mj-ea"/>
                <a:ea typeface="+mj-ea"/>
              </a:rPr>
              <a:t>BS</a:t>
            </a:r>
            <a:r>
              <a:rPr altLang="en-US" b="1" sz="1500" lang="zh-CN">
                <a:latin typeface="+mj-ea"/>
                <a:ea typeface="+mj-ea"/>
              </a:rPr>
              <a:t>版</a:t>
            </a:r>
            <a:endParaRPr altLang="en-US" b="1" sz="1500" lang="zh-CN">
              <a:latin typeface="+mj-ea"/>
              <a:ea typeface="+mj-ea"/>
            </a:endParaRPr>
          </a:p>
        </p:txBody>
      </p:sp>
      <p:sp>
        <p:nvSpPr>
          <p:cNvPr id="1048590" name="圆角矩形 7"/>
          <p:cNvSpPr/>
          <p:nvPr/>
        </p:nvSpPr>
        <p:spPr>
          <a:xfrm>
            <a:off x="6871706" y="2837350"/>
            <a:ext cx="1858010" cy="2379980"/>
          </a:xfrm>
          <a:prstGeom prst="roundRect"/>
          <a:noFill/>
          <a:ln w="25400">
            <a:solidFill>
              <a:srgbClr val="578F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591" name="圆角矩形 11"/>
          <p:cNvSpPr/>
          <p:nvPr/>
        </p:nvSpPr>
        <p:spPr>
          <a:xfrm>
            <a:off x="3456676" y="2837350"/>
            <a:ext cx="1884045" cy="2379980"/>
          </a:xfrm>
          <a:prstGeom prst="roundRect"/>
          <a:noFill/>
          <a:ln w="25400">
            <a:solidFill>
              <a:srgbClr val="578F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592" name="文本框 5">
            <a:hlinkClick r:id="rId1" action="ppaction://hlinksldjump"/>
          </p:cNvPr>
          <p:cNvSpPr txBox="1"/>
          <p:nvPr/>
        </p:nvSpPr>
        <p:spPr>
          <a:xfrm>
            <a:off x="3548116" y="3996542"/>
            <a:ext cx="1731645" cy="523220"/>
          </a:xfrm>
          <a:prstGeom prst="rect"/>
          <a:noFill/>
        </p:spPr>
        <p:txBody>
          <a:bodyPr anchor="t" rtlCol="0" wrap="square">
            <a:spAutoFit/>
          </a:bodyPr>
          <a:p>
            <a:pPr algn="ctr"/>
            <a:r>
              <a:rPr altLang="en-US" b="1" sz="2800" lang="zh-CN">
                <a:solidFill>
                  <a:srgbClr val="578FB7"/>
                </a:solidFill>
                <a:latin typeface="方正大标宋_GBK" charset="0"/>
                <a:ea typeface="方正大标宋_GBK" charset="0"/>
              </a:rPr>
              <a:t>要点回顾</a:t>
            </a:r>
            <a:endParaRPr altLang="en-US" b="1" sz="2800" lang="zh-CN">
              <a:solidFill>
                <a:srgbClr val="578FB7"/>
              </a:solidFill>
              <a:latin typeface="方正大标宋_GBK" charset="0"/>
              <a:ea typeface="方正大标宋_GBK" charset="0"/>
            </a:endParaRPr>
          </a:p>
        </p:txBody>
      </p:sp>
      <p:sp>
        <p:nvSpPr>
          <p:cNvPr id="1048593" name="Shape 23304"/>
          <p:cNvSpPr/>
          <p:nvPr/>
        </p:nvSpPr>
        <p:spPr>
          <a:xfrm>
            <a:off x="4207246" y="3339952"/>
            <a:ext cx="413385" cy="443230"/>
          </a:xfrm>
          <a:custGeom>
            <a:av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66" h="21431" extrusionOk="0">
                <a:moveTo>
                  <a:pt x="3482" y="17585"/>
                </a:moveTo>
                <a:lnTo>
                  <a:pt x="2568" y="16735"/>
                </a:lnTo>
                <a:lnTo>
                  <a:pt x="3614" y="13892"/>
                </a:lnTo>
                <a:lnTo>
                  <a:pt x="6535" y="16612"/>
                </a:lnTo>
                <a:cubicBezTo>
                  <a:pt x="6535" y="16612"/>
                  <a:pt x="3482" y="17585"/>
                  <a:pt x="3482" y="17585"/>
                </a:cubicBezTo>
                <a:close/>
                <a:moveTo>
                  <a:pt x="16076" y="1801"/>
                </a:moveTo>
                <a:lnTo>
                  <a:pt x="16927" y="2595"/>
                </a:lnTo>
                <a:lnTo>
                  <a:pt x="5334" y="13383"/>
                </a:lnTo>
                <a:lnTo>
                  <a:pt x="4483" y="12591"/>
                </a:lnTo>
                <a:cubicBezTo>
                  <a:pt x="4483" y="12591"/>
                  <a:pt x="16076" y="1801"/>
                  <a:pt x="16076" y="1801"/>
                </a:cubicBezTo>
                <a:close/>
                <a:moveTo>
                  <a:pt x="7935" y="15803"/>
                </a:moveTo>
                <a:lnTo>
                  <a:pt x="7083" y="15011"/>
                </a:lnTo>
                <a:lnTo>
                  <a:pt x="18678" y="4225"/>
                </a:lnTo>
                <a:lnTo>
                  <a:pt x="19528" y="5016"/>
                </a:lnTo>
                <a:cubicBezTo>
                  <a:pt x="19528" y="5016"/>
                  <a:pt x="7935" y="15803"/>
                  <a:pt x="7935" y="15803"/>
                </a:cubicBezTo>
                <a:close/>
                <a:moveTo>
                  <a:pt x="8345" y="17534"/>
                </a:moveTo>
                <a:lnTo>
                  <a:pt x="21231" y="5543"/>
                </a:lnTo>
                <a:cubicBezTo>
                  <a:pt x="21544" y="5251"/>
                  <a:pt x="21544" y="4780"/>
                  <a:pt x="21231" y="4487"/>
                </a:cubicBezTo>
                <a:lnTo>
                  <a:pt x="16644" y="218"/>
                </a:lnTo>
                <a:cubicBezTo>
                  <a:pt x="16493" y="79"/>
                  <a:pt x="16289" y="0"/>
                  <a:pt x="16076" y="0"/>
                </a:cubicBezTo>
                <a:cubicBezTo>
                  <a:pt x="15863" y="0"/>
                  <a:pt x="15660" y="79"/>
                  <a:pt x="15509" y="218"/>
                </a:cubicBezTo>
                <a:lnTo>
                  <a:pt x="2623" y="12210"/>
                </a:lnTo>
                <a:cubicBezTo>
                  <a:pt x="2537" y="12290"/>
                  <a:pt x="2470" y="12388"/>
                  <a:pt x="2431" y="12496"/>
                </a:cubicBezTo>
                <a:lnTo>
                  <a:pt x="42" y="18986"/>
                </a:lnTo>
                <a:cubicBezTo>
                  <a:pt x="-56" y="19256"/>
                  <a:pt x="20" y="19556"/>
                  <a:pt x="235" y="19756"/>
                </a:cubicBezTo>
                <a:cubicBezTo>
                  <a:pt x="387" y="19897"/>
                  <a:pt x="591" y="19973"/>
                  <a:pt x="799" y="19973"/>
                </a:cubicBezTo>
                <a:cubicBezTo>
                  <a:pt x="825" y="20019"/>
                  <a:pt x="863" y="20061"/>
                  <a:pt x="920" y="20097"/>
                </a:cubicBezTo>
                <a:cubicBezTo>
                  <a:pt x="1332" y="20365"/>
                  <a:pt x="1764" y="20573"/>
                  <a:pt x="2204" y="20754"/>
                </a:cubicBezTo>
                <a:cubicBezTo>
                  <a:pt x="4255" y="21600"/>
                  <a:pt x="6561" y="21573"/>
                  <a:pt x="8788" y="21110"/>
                </a:cubicBezTo>
                <a:cubicBezTo>
                  <a:pt x="10476" y="20759"/>
                  <a:pt x="12073" y="20134"/>
                  <a:pt x="13716" y="19648"/>
                </a:cubicBezTo>
                <a:cubicBezTo>
                  <a:pt x="15955" y="18986"/>
                  <a:pt x="18391" y="18669"/>
                  <a:pt x="20718" y="18414"/>
                </a:cubicBezTo>
                <a:cubicBezTo>
                  <a:pt x="21231" y="18357"/>
                  <a:pt x="21147" y="17615"/>
                  <a:pt x="20633" y="17671"/>
                </a:cubicBezTo>
                <a:cubicBezTo>
                  <a:pt x="17469" y="18018"/>
                  <a:pt x="14365" y="18607"/>
                  <a:pt x="11365" y="19606"/>
                </a:cubicBezTo>
                <a:cubicBezTo>
                  <a:pt x="8844" y="20445"/>
                  <a:pt x="5947" y="21114"/>
                  <a:pt x="3363" y="20384"/>
                </a:cubicBezTo>
                <a:cubicBezTo>
                  <a:pt x="2812" y="20229"/>
                  <a:pt x="2274" y="20008"/>
                  <a:pt x="1760" y="19712"/>
                </a:cubicBezTo>
                <a:lnTo>
                  <a:pt x="8037" y="17713"/>
                </a:lnTo>
                <a:cubicBezTo>
                  <a:pt x="8152" y="17675"/>
                  <a:pt x="8258" y="17615"/>
                  <a:pt x="8345" y="17534"/>
                </a:cubicBezTo>
                <a:cubicBezTo>
                  <a:pt x="8345" y="17534"/>
                  <a:pt x="8345" y="17534"/>
                  <a:pt x="8345" y="17534"/>
                </a:cubicBezTo>
                <a:close/>
              </a:path>
            </a:pathLst>
          </a:custGeom>
          <a:solidFill>
            <a:srgbClr val="578FB7"/>
          </a:solidFill>
          <a:ln w="12700">
            <a:miter lim="400000"/>
          </a:ln>
        </p:spPr>
        <p:txBody>
          <a:bodyPr anchor="ctr" bIns="19051" lIns="19051" rIns="19051" tIns="19051"/>
          <a:p>
            <a:pPr defTabSz="228600">
              <a:defRPr sz="3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4000"/>
          </a:p>
        </p:txBody>
      </p:sp>
      <p:sp>
        <p:nvSpPr>
          <p:cNvPr id="1048594" name="文本框 7">
            <a:hlinkClick r:id="rId2" action="ppaction://hlinksldjump"/>
          </p:cNvPr>
          <p:cNvSpPr txBox="1"/>
          <p:nvPr/>
        </p:nvSpPr>
        <p:spPr>
          <a:xfrm>
            <a:off x="6976163" y="3996542"/>
            <a:ext cx="1649095" cy="523220"/>
          </a:xfrm>
          <a:prstGeom prst="rect"/>
          <a:noFill/>
        </p:spPr>
        <p:txBody>
          <a:bodyPr anchor="t" rtlCol="0" wrap="square">
            <a:spAutoFit/>
          </a:bodyPr>
          <a:p>
            <a:pPr algn="ctr"/>
            <a:r>
              <a:rPr altLang="en-US" b="1" sz="2800" lang="zh-CN">
                <a:solidFill>
                  <a:srgbClr val="578FB7"/>
                </a:solidFill>
                <a:latin typeface="方正大标宋_GBK" charset="0"/>
                <a:ea typeface="方正大标宋_GBK" charset="0"/>
              </a:rPr>
              <a:t>典例讲练</a:t>
            </a:r>
            <a:endParaRPr altLang="en-US" b="1" sz="2800" lang="zh-CN">
              <a:solidFill>
                <a:srgbClr val="578FB7"/>
              </a:solidFill>
              <a:latin typeface="方正大标宋_GBK" charset="0"/>
              <a:ea typeface="方正大标宋_GBK" charset="0"/>
            </a:endParaRPr>
          </a:p>
        </p:txBody>
      </p:sp>
      <p:sp>
        <p:nvSpPr>
          <p:cNvPr id="1048595" name="Shape 23317"/>
          <p:cNvSpPr/>
          <p:nvPr/>
        </p:nvSpPr>
        <p:spPr>
          <a:xfrm>
            <a:off x="7617196" y="3339317"/>
            <a:ext cx="425450" cy="444500"/>
          </a:xfrm>
          <a:custGeom>
            <a:av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16" h="21600" extrusionOk="0">
                <a:moveTo>
                  <a:pt x="16305" y="0"/>
                </a:moveTo>
                <a:cubicBezTo>
                  <a:pt x="16079" y="0"/>
                  <a:pt x="15852" y="82"/>
                  <a:pt x="15685" y="243"/>
                </a:cubicBezTo>
                <a:lnTo>
                  <a:pt x="6935" y="8658"/>
                </a:lnTo>
                <a:cubicBezTo>
                  <a:pt x="6774" y="8812"/>
                  <a:pt x="6675" y="9030"/>
                  <a:pt x="6660" y="9254"/>
                </a:cubicBezTo>
                <a:lnTo>
                  <a:pt x="6614" y="13561"/>
                </a:lnTo>
                <a:cubicBezTo>
                  <a:pt x="6614" y="13786"/>
                  <a:pt x="6691" y="14025"/>
                  <a:pt x="6866" y="14179"/>
                </a:cubicBezTo>
                <a:cubicBezTo>
                  <a:pt x="7026" y="14333"/>
                  <a:pt x="7268" y="14444"/>
                  <a:pt x="7486" y="14444"/>
                </a:cubicBezTo>
                <a:lnTo>
                  <a:pt x="7509" y="14444"/>
                </a:lnTo>
                <a:lnTo>
                  <a:pt x="11827" y="14378"/>
                </a:lnTo>
                <a:cubicBezTo>
                  <a:pt x="12061" y="14378"/>
                  <a:pt x="12287" y="14246"/>
                  <a:pt x="12447" y="14091"/>
                </a:cubicBezTo>
                <a:lnTo>
                  <a:pt x="21265" y="5588"/>
                </a:lnTo>
                <a:cubicBezTo>
                  <a:pt x="21600" y="5265"/>
                  <a:pt x="21600" y="4732"/>
                  <a:pt x="21265" y="4395"/>
                </a:cubicBezTo>
                <a:lnTo>
                  <a:pt x="16948" y="243"/>
                </a:lnTo>
                <a:cubicBezTo>
                  <a:pt x="16766" y="82"/>
                  <a:pt x="16530" y="0"/>
                  <a:pt x="16305" y="0"/>
                </a:cubicBezTo>
                <a:close/>
                <a:moveTo>
                  <a:pt x="873" y="707"/>
                </a:moveTo>
                <a:cubicBezTo>
                  <a:pt x="391" y="707"/>
                  <a:pt x="0" y="1084"/>
                  <a:pt x="0" y="1546"/>
                </a:cubicBezTo>
                <a:lnTo>
                  <a:pt x="0" y="20739"/>
                </a:lnTo>
                <a:cubicBezTo>
                  <a:pt x="0" y="21201"/>
                  <a:pt x="391" y="21600"/>
                  <a:pt x="873" y="21600"/>
                </a:cubicBezTo>
                <a:lnTo>
                  <a:pt x="17200" y="21600"/>
                </a:lnTo>
                <a:cubicBezTo>
                  <a:pt x="17681" y="21600"/>
                  <a:pt x="18073" y="21201"/>
                  <a:pt x="18073" y="20739"/>
                </a:cubicBezTo>
                <a:lnTo>
                  <a:pt x="18073" y="12898"/>
                </a:lnTo>
                <a:cubicBezTo>
                  <a:pt x="18073" y="12436"/>
                  <a:pt x="17681" y="12059"/>
                  <a:pt x="17200" y="12059"/>
                </a:cubicBezTo>
                <a:cubicBezTo>
                  <a:pt x="16719" y="12059"/>
                  <a:pt x="16328" y="12436"/>
                  <a:pt x="16328" y="12898"/>
                </a:cubicBezTo>
                <a:lnTo>
                  <a:pt x="16328" y="19899"/>
                </a:lnTo>
                <a:lnTo>
                  <a:pt x="1745" y="19899"/>
                </a:lnTo>
                <a:lnTo>
                  <a:pt x="1745" y="2385"/>
                </a:lnTo>
                <a:cubicBezTo>
                  <a:pt x="1745" y="2385"/>
                  <a:pt x="9622" y="2385"/>
                  <a:pt x="9622" y="2385"/>
                </a:cubicBezTo>
                <a:cubicBezTo>
                  <a:pt x="10104" y="2385"/>
                  <a:pt x="10495" y="2010"/>
                  <a:pt x="10495" y="1546"/>
                </a:cubicBezTo>
                <a:cubicBezTo>
                  <a:pt x="10495" y="1084"/>
                  <a:pt x="10104" y="707"/>
                  <a:pt x="9622" y="707"/>
                </a:cubicBezTo>
                <a:lnTo>
                  <a:pt x="873" y="707"/>
                </a:lnTo>
                <a:close/>
                <a:moveTo>
                  <a:pt x="16305" y="2032"/>
                </a:moveTo>
                <a:lnTo>
                  <a:pt x="19382" y="4991"/>
                </a:lnTo>
                <a:cubicBezTo>
                  <a:pt x="19382" y="4991"/>
                  <a:pt x="17200" y="7134"/>
                  <a:pt x="17200" y="7134"/>
                </a:cubicBezTo>
                <a:lnTo>
                  <a:pt x="14123" y="4130"/>
                </a:lnTo>
                <a:lnTo>
                  <a:pt x="16305" y="2032"/>
                </a:lnTo>
                <a:close/>
                <a:moveTo>
                  <a:pt x="12883" y="5323"/>
                </a:moveTo>
                <a:lnTo>
                  <a:pt x="15960" y="8326"/>
                </a:lnTo>
                <a:cubicBezTo>
                  <a:pt x="15960" y="8326"/>
                  <a:pt x="11436" y="12655"/>
                  <a:pt x="11436" y="12655"/>
                </a:cubicBezTo>
                <a:lnTo>
                  <a:pt x="8382" y="12699"/>
                </a:lnTo>
                <a:lnTo>
                  <a:pt x="8428" y="9629"/>
                </a:lnTo>
                <a:lnTo>
                  <a:pt x="12883" y="5323"/>
                </a:lnTo>
                <a:close/>
              </a:path>
            </a:pathLst>
          </a:custGeom>
          <a:solidFill>
            <a:srgbClr val="578FB7"/>
          </a:solidFill>
          <a:ln w="12700">
            <a:miter lim="400000"/>
          </a:ln>
        </p:spPr>
        <p:txBody>
          <a:bodyPr anchor="ctr" bIns="19051" lIns="19051" rIns="19051" tIns="19051"/>
          <a:p>
            <a:pPr algn="ctr" defTabSz="228600">
              <a:defRPr sz="3000"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4000"/>
          </a:p>
        </p:txBody>
      </p:sp>
      <p:sp>
        <p:nvSpPr>
          <p:cNvPr id="1048596" name="文本框 9"/>
          <p:cNvSpPr txBox="1"/>
          <p:nvPr/>
        </p:nvSpPr>
        <p:spPr>
          <a:xfrm>
            <a:off x="5445760" y="899160"/>
            <a:ext cx="1305560" cy="76835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sz="4400" lang="zh-CN">
                <a:solidFill>
                  <a:srgbClr val="578FB7"/>
                </a:solidFill>
                <a:latin typeface="方正大标宋_GBK" charset="0"/>
                <a:ea typeface="方正大标宋_GBK" charset="0"/>
              </a:rPr>
              <a:t>目录</a:t>
            </a:r>
            <a:endParaRPr altLang="en-US" b="1" sz="4400" lang="zh-CN">
              <a:solidFill>
                <a:srgbClr val="578FB7"/>
              </a:solidFill>
              <a:latin typeface="方正大标宋_GBK" charset="0"/>
              <a:ea typeface="方正大标宋_GBK" charset="0"/>
            </a:endParaRPr>
          </a:p>
        </p:txBody>
      </p:sp>
      <p:sp>
        <p:nvSpPr>
          <p:cNvPr id="1048597" name="文本框 10"/>
          <p:cNvSpPr txBox="1"/>
          <p:nvPr/>
        </p:nvSpPr>
        <p:spPr>
          <a:xfrm>
            <a:off x="5445760" y="1610360"/>
            <a:ext cx="1360755" cy="358141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lang="en-US">
                <a:solidFill>
                  <a:srgbClr val="578FB7"/>
                </a:solidFill>
                <a:latin typeface="汉仪君黑-45简" panose="020B0604020202020204" charset="-122"/>
                <a:ea typeface="汉仪君黑-45简" panose="020B0604020202020204" charset="-122"/>
              </a:rPr>
              <a:t>CONTENTS</a:t>
            </a:r>
            <a:endParaRPr altLang="zh-CN" lang="en-US">
              <a:solidFill>
                <a:srgbClr val="578FB7"/>
              </a:solidFill>
              <a:latin typeface="汉仪君黑-45简" panose="020B0604020202020204" charset="-122"/>
              <a:ea typeface="汉仪君黑-45简" panose="020B0604020202020204" charset="-122"/>
            </a:endParaRPr>
          </a:p>
        </p:txBody>
      </p:sp>
      <p:sp>
        <p:nvSpPr>
          <p:cNvPr id="1048598" name="菱形 11"/>
          <p:cNvSpPr/>
          <p:nvPr/>
        </p:nvSpPr>
        <p:spPr>
          <a:xfrm>
            <a:off x="5976620" y="2055495"/>
            <a:ext cx="238125" cy="238125"/>
          </a:xfrm>
          <a:prstGeom prst="diamond"/>
          <a:solidFill>
            <a:srgbClr val="F4DB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cxnSp>
        <p:nvCxnSpPr>
          <p:cNvPr id="3145729" name="直接连接符 12"/>
          <p:cNvCxnSpPr>
            <a:cxnSpLocks/>
          </p:cNvCxnSpPr>
          <p:nvPr/>
        </p:nvCxnSpPr>
        <p:spPr>
          <a:xfrm>
            <a:off x="5383530" y="2174875"/>
            <a:ext cx="551815" cy="0"/>
          </a:xfrm>
          <a:prstGeom prst="line"/>
          <a:ln w="19050">
            <a:solidFill>
              <a:srgbClr val="F4DB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0" name="直接连接符 13"/>
          <p:cNvCxnSpPr>
            <a:cxnSpLocks/>
          </p:cNvCxnSpPr>
          <p:nvPr/>
        </p:nvCxnSpPr>
        <p:spPr>
          <a:xfrm>
            <a:off x="6228715" y="2174240"/>
            <a:ext cx="551815" cy="0"/>
          </a:xfrm>
          <a:prstGeom prst="line"/>
          <a:ln w="19050">
            <a:solidFill>
              <a:srgbClr val="F4DB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5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5" name="yt_shape_10627"/>
          <p:cNvSpPr txBox="1"/>
          <p:nvPr/>
        </p:nvSpPr>
        <p:spPr>
          <a:xfrm>
            <a:off x="467999" y="612000"/>
            <a:ext cx="2039213" cy="387222"/>
          </a:xfrm>
          <a:prstGeom prst="rect"/>
        </p:spPr>
        <p:txBody>
          <a:bodyPr bIns="0" lIns="0" rIns="0" rtlCol="0" tIns="0" vert="horz" wrap="non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2150" i="0" lang="en-US" spc="15364" u="none">
                <a:solidFill>
                  <a:srgbClr val="1EE3CF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endParaRPr altLang="zh-CN" b="0" sz="2150" i="0" lang="en-US" spc="15364" u="none">
              <a:solidFill>
                <a:srgbClr val="1EE3CF"/>
              </a:solidFill>
              <a:effectLst/>
              <a:latin typeface="Times New Roman" panose="02020603050405020304" pitchFamily="32"/>
              <a:ea typeface="宋体" panose="02010600030101010101" pitchFamily="2" charset="-122"/>
            </a:endParaRPr>
          </a:p>
        </p:txBody>
      </p:sp>
      <p:pic>
        <p:nvPicPr>
          <p:cNvPr id="2097164" name="yt_image_10626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 bwMode="auto">
          <a:xfrm>
            <a:off x="467999" y="712156"/>
            <a:ext cx="2017521" cy="435863"/>
          </a:xfrm>
          <a:prstGeom prst="rect"/>
          <a:noFill/>
        </p:spPr>
      </p:pic>
      <p:sp>
        <p:nvSpPr>
          <p:cNvPr id="1048706" name="yt_shape_10629"/>
          <p:cNvSpPr txBox="1"/>
          <p:nvPr/>
        </p:nvSpPr>
        <p:spPr>
          <a:xfrm>
            <a:off x="468103" y="1147900"/>
            <a:ext cx="11636916" cy="1211485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1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如图所示为几何体的平面展开图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11_f09dc"/>
              </a:rPr>
              <a:t>则从左至右其对应的几何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体名称为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zh-CN" u="none">
                <a:solidFill>
                  <a:srgbClr val="555369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　</a:t>
            </a:r>
            <a:r>
              <a:rPr altLang="zh-CN" b="0" sz="3200" i="0" lang="en-US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B</a:t>
            </a:r>
            <a:r>
              <a:rPr altLang="zh-CN" b="0" sz="3200" i="0" lang="zh-CN" u="none">
                <a:solidFill>
                  <a:srgbClr val="555369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　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altLang="zh-CN" b="0" sz="3200" i="0" lang="zh-CN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4194306" name="yt_table_10631_skip"/>
          <p:cNvGraphicFramePr>
            <a:graphicFrameLocks noGrp="1"/>
          </p:cNvGraphicFramePr>
          <p:nvPr/>
        </p:nvGraphicFramePr>
        <p:xfrm>
          <a:off x="467999" y="3977641"/>
          <a:ext cx="6491288" cy="2535936"/>
        </p:xfrm>
        <a:graphic>
          <a:graphicData uri="http://schemas.openxmlformats.org/drawingml/2006/table">
            <a:tbl>
              <a:tblPr/>
              <a:tblGrid>
                <a:gridCol w="6491288"/>
              </a:tblGrid>
              <a:tr h="370840">
                <a:tc>
                  <a:txBody>
                    <a:bodyPr wrap="square"/>
                    <a:p>
                      <a:pPr algn="l" eaLnBrk="1" fontAlgn="ctr" hangingPunct="0" indent="-598170" latinLnBrk="0" marL="598170">
                        <a:lnSpc>
                          <a:spcPct val="130000"/>
                        </a:lnSpc>
                      </a:pP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A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 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圆锥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正方形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三棱锥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圆柱</a:t>
                      </a:r>
                      <a:endParaRPr altLang="zh-CN" b="0" sz="3200" i="0" lang="zh-CN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3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vert="horz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 wrap="square"/>
                    <a:p>
                      <a:pPr algn="l" eaLnBrk="1" fontAlgn="ctr" hangingPunct="0" indent="-575310" latinLnBrk="0" marL="575310">
                        <a:lnSpc>
                          <a:spcPct val="130000"/>
                        </a:lnSpc>
                      </a:pP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B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 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正方体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圆锥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圆柱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三棱柱</a:t>
                      </a:r>
                      <a:endParaRPr altLang="zh-CN" b="0" sz="3200" i="0" lang="zh-CN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3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vert="horz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 wrap="square"/>
                    <a:p>
                      <a:pPr algn="l" eaLnBrk="1" fontAlgn="ctr" hangingPunct="0" indent="-575310" latinLnBrk="0" marL="575310">
                        <a:lnSpc>
                          <a:spcPct val="130000"/>
                        </a:lnSpc>
                      </a:pP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C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 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圆锥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正方体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四棱柱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圆柱</a:t>
                      </a:r>
                      <a:endParaRPr altLang="zh-CN" b="0" sz="3200" i="0" lang="zh-CN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3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vert="horz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 wrap="square"/>
                    <a:p>
                      <a:pPr algn="l" eaLnBrk="1" fontAlgn="ctr" hangingPunct="0" indent="-598170" latinLnBrk="0" marL="598170">
                        <a:lnSpc>
                          <a:spcPct val="130000"/>
                        </a:lnSpc>
                      </a:pP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D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 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正方体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圆柱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圆锥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三棱柱</a:t>
                      </a:r>
                      <a:endParaRPr altLang="zh-CN" b="0" sz="3200" i="0" lang="zh-CN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3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vert="horz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097165" name="yt_image_10630_skip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 bwMode="auto">
          <a:xfrm>
            <a:off x="3447229" y="2258468"/>
            <a:ext cx="6379160" cy="1719173"/>
          </a:xfrm>
          <a:prstGeom prst="rect"/>
          <a:noFill/>
        </p:spPr>
      </p:pic>
      <p:sp>
        <p:nvSpPr>
          <p:cNvPr id="1048707" name="文本框 1"/>
          <p:cNvSpPr txBox="1"/>
          <p:nvPr/>
        </p:nvSpPr>
        <p:spPr>
          <a:xfrm>
            <a:off x="2816492" y="1735078"/>
            <a:ext cx="451549" cy="659397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en-US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B</a:t>
            </a:r>
            <a:endParaRPr altLang="en-US" lang="zh-CN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07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6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8" name="yt_shape_10633"/>
          <p:cNvSpPr txBox="1"/>
          <p:nvPr/>
        </p:nvSpPr>
        <p:spPr>
          <a:xfrm>
            <a:off x="468103" y="612000"/>
            <a:ext cx="11636916" cy="1211485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1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下列选项中的图形折叠后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13_28358"/>
              </a:rPr>
              <a:t>能得到如图所示的正方体的是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不考虑字的方向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）（</a:t>
            </a:r>
            <a:r>
              <a:rPr altLang="zh-CN" b="0" sz="3200" i="0" lang="zh-CN" u="none">
                <a:solidFill>
                  <a:srgbClr val="555369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　</a:t>
            </a:r>
            <a:r>
              <a:rPr altLang="zh-CN" b="0" sz="3200" i="0" lang="en-US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C</a:t>
            </a:r>
            <a:r>
              <a:rPr altLang="zh-CN" b="0" sz="3200" i="0" lang="zh-CN" u="none">
                <a:solidFill>
                  <a:srgbClr val="555369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　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altLang="zh-CN" b="0" sz="3200" i="0" lang="zh-CN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097166" name="yt_image_10634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 bwMode="auto">
          <a:xfrm>
            <a:off x="10068965" y="1858575"/>
            <a:ext cx="1061593" cy="1061593"/>
          </a:xfrm>
          <a:prstGeom prst="rect"/>
          <a:noFill/>
        </p:spPr>
      </p:pic>
      <p:sp>
        <p:nvSpPr>
          <p:cNvPr id="1048709" name="文本框 1"/>
          <p:cNvSpPr txBox="1"/>
          <p:nvPr/>
        </p:nvSpPr>
        <p:spPr>
          <a:xfrm>
            <a:off x="4848492" y="1199178"/>
            <a:ext cx="451549" cy="659397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en-US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C</a:t>
            </a:r>
            <a:endParaRPr altLang="en-US" lang="zh-CN">
              <a:solidFill>
                <a:srgbClr val="FF0000"/>
              </a:solidFill>
            </a:endParaRPr>
          </a:p>
        </p:txBody>
      </p:sp>
      <p:pic>
        <p:nvPicPr>
          <p:cNvPr id="2097167" name="yt_image_10636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 bwMode="auto">
          <a:xfrm>
            <a:off x="3585319" y="1823485"/>
            <a:ext cx="5021362" cy="4402371"/>
          </a:xfrm>
          <a:prstGeom prst="rect"/>
          <a:noFill/>
        </p:spPr>
      </p:pic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09" grpId="0" build="allAtOnc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7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0" name="yt_shape_10638"/>
          <p:cNvSpPr txBox="1"/>
          <p:nvPr/>
        </p:nvSpPr>
        <p:spPr>
          <a:xfrm>
            <a:off x="467999" y="612000"/>
            <a:ext cx="5745163" cy="571310"/>
          </a:xfrm>
          <a:prstGeom prst="rect"/>
        </p:spPr>
        <p:txBody>
          <a:bodyPr bIns="0" lIns="0" rIns="0" rtlCol="0" tIns="0" vert="horz" wrap="non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要点三</a:t>
            </a:r>
            <a:r>
              <a:rPr altLang="zh-CN" b="0" sz="3200" i="1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　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从三个不同方向看物体</a:t>
            </a:r>
            <a:endParaRPr altLang="zh-CN" b="0" sz="3200" i="0" lang="zh-CN" u="none">
              <a:solidFill>
                <a:srgbClr val="000000"/>
              </a:solidFill>
              <a:effectLst/>
              <a:latin typeface="Times New Roman" panose="02020603050405020304" pitchFamily="32"/>
              <a:ea typeface="黑体" panose="02010609060101010101" charset="-122"/>
            </a:endParaRPr>
          </a:p>
        </p:txBody>
      </p:sp>
      <p:sp>
        <p:nvSpPr>
          <p:cNvPr id="1048711" name="yt_shape_10639"/>
          <p:cNvSpPr txBox="1"/>
          <p:nvPr/>
        </p:nvSpPr>
        <p:spPr>
          <a:xfrm>
            <a:off x="468103" y="1234098"/>
            <a:ext cx="11636916" cy="1211485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150" i="0" lang="en-US" u="none">
                <a:solidFill>
                  <a:srgbClr val="1EE3CF"/>
                </a:solidFill>
                <a:effectLst/>
                <a:latin typeface="Times New Roman" panose="02020603050405020304" pitchFamily="32"/>
                <a:ea typeface="Times New Roman" panose="02020603050405020304" pitchFamily="32"/>
                <a:sym typeface="Finished"/>
              </a:rPr>
              <a:t> </a:t>
            </a:r>
            <a:r>
              <a:rPr altLang="zh-CN" b="0" sz="3200" i="0" lang="en-US" u="none">
                <a:solidFill>
                  <a:srgbClr val="1EE3CF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     </a:t>
            </a:r>
            <a:r>
              <a:rPr altLang="zh-CN" b="0" sz="1800" i="0" lang="en-US" u="none">
                <a:solidFill>
                  <a:srgbClr val="1EE3CF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从两个方向看一个几何体得到的形状图如图所示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3_8c53f"/>
              </a:rPr>
              <a:t>求该几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何体的体积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π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取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14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altLang="zh-CN" b="0" sz="3200" i="0" lang="zh-CN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097168" name="yt_shape_1719564573470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468103" y="1330194"/>
            <a:ext cx="766952" cy="441793"/>
          </a:xfrm>
          <a:prstGeom prst="rect"/>
        </p:spPr>
      </p:pic>
      <p:pic>
        <p:nvPicPr>
          <p:cNvPr id="2097169" name="yt_image_10640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 bwMode="auto">
          <a:xfrm>
            <a:off x="7084633" y="1968042"/>
            <a:ext cx="4447726" cy="3967927"/>
          </a:xfrm>
          <a:prstGeom prst="rect"/>
          <a:noFill/>
        </p:spPr>
      </p:pic>
      <p:sp>
        <p:nvSpPr>
          <p:cNvPr id="1048712" name="yt_shape_10642"/>
          <p:cNvSpPr txBox="1"/>
          <p:nvPr/>
        </p:nvSpPr>
        <p:spPr>
          <a:xfrm>
            <a:off x="468103" y="2440804"/>
            <a:ext cx="6464960" cy="1829732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【思路导航】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  <a:t>由看到的形状图可知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  <a:sym typeface="_⨹_11_b48a2"/>
              </a:rPr>
              <a:t>该几何体为长方体与</a:t>
            </a:r>
            <a:r>
              <a:rPr altLang="zh-CN" b="0" sz="3200" i="0" lang="zh-CN" u="none" smtClean="0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  <a:sym typeface="_⨹_11_b48a2"/>
              </a:rPr>
              <a:t>圆柱</a:t>
            </a:r>
            <a:r>
              <a:rPr altLang="zh-CN" b="0" sz="3200" i="0" lang="zh-CN" u="none" smtClean="0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  <a:t>的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  <a:t>组合体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  <a:t>由具体数据分别计算出长方体和圆柱的体积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 smtClean="0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  <a:sym typeface="_⨹_2_c89cf"/>
              </a:rPr>
              <a:t>相加</a:t>
            </a:r>
            <a:r>
              <a:rPr altLang="zh-CN" b="0" sz="3200" i="0" lang="zh-CN" u="none" smtClean="0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  <a:t>即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  <a:t>可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8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3" name="yt_shape_10643"/>
          <p:cNvSpPr txBox="1"/>
          <p:nvPr/>
        </p:nvSpPr>
        <p:spPr>
          <a:xfrm>
            <a:off x="467999" y="461872"/>
            <a:ext cx="10068073" cy="3772186"/>
          </a:xfrm>
          <a:prstGeom prst="rect"/>
        </p:spPr>
        <p:txBody>
          <a:bodyPr bIns="0" lIns="0" rIns="0" rtlCol="0" tIns="0" vert="horz" wrap="none">
            <a:noAutofit/>
          </a:bodyPr>
          <a:p>
            <a:pPr algn="l" eaLnBrk="1" hangingPunct="0" latinLnBrk="0">
              <a:lnSpc>
                <a:spcPct val="11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解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由图可知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该几何体为长方体与圆柱的组合体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1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由图可知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长方体的长为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30cm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宽为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25cm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高为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40cm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endParaRPr altLang="zh-CN" b="0" sz="3200" i="0" lang="zh-CN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1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则长方体的体积为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30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25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40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30000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cm</a:t>
            </a:r>
            <a:r>
              <a:rPr altLang="zh-CN" baseline="30000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1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由图可知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圆柱的底面直径为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20cm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高为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32cm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endParaRPr altLang="zh-CN" b="0" sz="3200" i="0" lang="zh-CN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1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则圆柱的体积为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14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20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÷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aseline="30000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32</a:t>
            </a:r>
            <a:r>
              <a:rPr altLang="zh-CN" b="0" sz="3200" i="0" lang="zh-CN" u="none" smtClean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endParaRPr altLang="zh-CN" b="0" sz="3200" i="0" lang="en-US" u="none" smtClean="0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10000"/>
              </a:lnSpc>
            </a:pPr>
            <a:r>
              <a:rPr altLang="zh-CN" b="0" sz="3200" i="0" lang="en-US" u="none" smtClean="0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10048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cm</a:t>
            </a:r>
            <a:r>
              <a:rPr altLang="zh-CN" baseline="30000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1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故该几何体的体积为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30000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＋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10048</a:t>
            </a:r>
            <a:r>
              <a:rPr altLang="zh-CN" b="0" sz="3200" i="0" lang="zh-CN" u="none" smtClean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endParaRPr altLang="zh-CN" b="0" sz="3200" i="0" lang="en-US" u="none" smtClean="0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10000"/>
              </a:lnSpc>
            </a:pPr>
            <a:r>
              <a:rPr altLang="zh-CN" b="0" sz="3200" i="0" lang="en-US" u="none" smtClean="0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40048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cm</a:t>
            </a:r>
            <a:r>
              <a:rPr altLang="zh-CN" baseline="30000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714" name="yt_shape_10644"/>
          <p:cNvSpPr txBox="1"/>
          <p:nvPr/>
        </p:nvSpPr>
        <p:spPr>
          <a:xfrm>
            <a:off x="468103" y="4748873"/>
            <a:ext cx="7925270" cy="1189556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1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【点拨】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对于此类问题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  <a:sym typeface="_⨹_16_1fdcd"/>
              </a:rPr>
              <a:t>首先根据看到的形状图确定几何体</a:t>
            </a:r>
            <a:r>
              <a:rPr altLang="zh-CN" b="0" sz="3200" i="0" lang="zh-CN" u="none" smtClean="0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  <a:sym typeface="_⨹_16_1fdcd"/>
              </a:rPr>
              <a:t>的</a:t>
            </a:r>
            <a:r>
              <a:rPr altLang="zh-CN" b="0" sz="3200" i="0" lang="zh-CN" u="none" smtClean="0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形状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再根据图中的尺寸和公式求解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097170" name="yt_image_10640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 bwMode="auto">
          <a:xfrm>
            <a:off x="8393373" y="2873914"/>
            <a:ext cx="3528348" cy="3147727"/>
          </a:xfrm>
          <a:prstGeom prst="rect"/>
          <a:noFill/>
        </p:spPr>
      </p:pic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7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0"/>
                                        <p:tgtEl>
                                          <p:spTgt spid="10487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3"/>
                                        <p:tgtEl>
                                          <p:spTgt spid="10487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6"/>
                                        <p:tgtEl>
                                          <p:spTgt spid="10487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9"/>
                                        <p:tgtEl>
                                          <p:spTgt spid="10487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2"/>
                                        <p:tgtEl>
                                          <p:spTgt spid="10487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5"/>
                                        <p:tgtEl>
                                          <p:spTgt spid="10487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8"/>
                                        <p:tgtEl>
                                          <p:spTgt spid="10487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>
                      <p:stCondLst>
                        <p:cond delay="indefinite"/>
                      </p:stCondLst>
                      <p:childTnLst>
                        <p:par>
                          <p:cTn fill="hold" id="3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33"/>
                                        <p:tgtEl>
                                          <p:spTgt spid="1048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3" grpId="0" uiExpand="1" build="allAtOnce"/>
      <p:bldP spid="1048714" grpId="0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9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5" name="yt_shape_10646"/>
          <p:cNvSpPr txBox="1"/>
          <p:nvPr/>
        </p:nvSpPr>
        <p:spPr>
          <a:xfrm>
            <a:off x="467999" y="612000"/>
            <a:ext cx="2039213" cy="387222"/>
          </a:xfrm>
          <a:prstGeom prst="rect"/>
        </p:spPr>
        <p:txBody>
          <a:bodyPr bIns="0" lIns="0" rIns="0" rtlCol="0" tIns="0" vert="horz" wrap="non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2150" i="0" lang="en-US" spc="15364" u="none">
                <a:solidFill>
                  <a:srgbClr val="1EE3CF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endParaRPr altLang="zh-CN" b="0" sz="2150" i="0" lang="en-US" spc="15364" u="none">
              <a:solidFill>
                <a:srgbClr val="1EE3CF"/>
              </a:solidFill>
              <a:effectLst/>
              <a:latin typeface="Times New Roman" panose="02020603050405020304" pitchFamily="32"/>
              <a:ea typeface="宋体" panose="02010600030101010101" pitchFamily="2" charset="-122"/>
            </a:endParaRPr>
          </a:p>
        </p:txBody>
      </p:sp>
      <p:pic>
        <p:nvPicPr>
          <p:cNvPr id="2097171" name="yt_image_10645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 bwMode="auto">
          <a:xfrm>
            <a:off x="467999" y="712156"/>
            <a:ext cx="2017521" cy="435863"/>
          </a:xfrm>
          <a:prstGeom prst="rect"/>
          <a:noFill/>
        </p:spPr>
      </p:pic>
      <p:sp>
        <p:nvSpPr>
          <p:cNvPr id="1048716" name="yt_shape_10648"/>
          <p:cNvSpPr txBox="1"/>
          <p:nvPr/>
        </p:nvSpPr>
        <p:spPr>
          <a:xfrm>
            <a:off x="468103" y="1198688"/>
            <a:ext cx="11636916" cy="1211485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1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分别从正面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左面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上面看下面的立体图形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6_ba965"/>
              </a:rPr>
              <a:t>都不能看到长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方形的是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zh-CN" u="none">
                <a:solidFill>
                  <a:srgbClr val="555369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　</a:t>
            </a:r>
            <a:r>
              <a:rPr altLang="zh-CN" b="0" sz="3200" i="0" lang="en-US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C</a:t>
            </a:r>
            <a:r>
              <a:rPr altLang="zh-CN" b="0" sz="3200" i="0" lang="zh-CN" u="none">
                <a:solidFill>
                  <a:srgbClr val="555369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　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altLang="zh-CN" b="0" sz="3200" i="0" lang="zh-CN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097172" name="yt_image_10649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 bwMode="auto">
          <a:xfrm>
            <a:off x="2820415" y="2613325"/>
            <a:ext cx="6551168" cy="1655953"/>
          </a:xfrm>
          <a:prstGeom prst="rect"/>
          <a:noFill/>
        </p:spPr>
      </p:pic>
      <p:sp>
        <p:nvSpPr>
          <p:cNvPr id="1048717" name="文本框 1"/>
          <p:cNvSpPr txBox="1"/>
          <p:nvPr/>
        </p:nvSpPr>
        <p:spPr>
          <a:xfrm>
            <a:off x="2816492" y="1785866"/>
            <a:ext cx="451549" cy="659397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en-US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C</a:t>
            </a:r>
            <a:endParaRPr altLang="en-US" lang="zh-CN">
              <a:solidFill>
                <a:srgbClr val="FF0000"/>
              </a:solidFill>
            </a:endParaRPr>
          </a:p>
        </p:txBody>
      </p:sp>
      <p:pic>
        <p:nvPicPr>
          <p:cNvPr id="2097173" name="Picture 3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 flipH="1">
            <a:off x="11417300" y="12458700"/>
            <a:ext cx="0" cy="0"/>
          </a:xfrm>
          <a:prstGeom prst="rect"/>
          <a:ln>
            <a:noFill/>
          </a:ln>
        </p:spPr>
      </p:pic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7" grpId="0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8" name="yt_shape_10651"/>
          <p:cNvSpPr txBox="1"/>
          <p:nvPr/>
        </p:nvSpPr>
        <p:spPr>
          <a:xfrm>
            <a:off x="467999" y="634795"/>
            <a:ext cx="8925520" cy="1211485"/>
          </a:xfrm>
          <a:prstGeom prst="rect"/>
        </p:spPr>
        <p:txBody>
          <a:bodyPr bIns="0" lIns="0" rIns="0" rtlCol="0" tIns="0" vert="horz" wrap="non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1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下面是从某几何体三个方向分别看到的形状图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说出这个几何体的名称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endParaRPr altLang="zh-CN" b="0" sz="3200" i="0" lang="zh-CN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097174" name="yt_image_10654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 bwMode="auto">
          <a:xfrm>
            <a:off x="7082981" y="1846280"/>
            <a:ext cx="4593082" cy="2844673"/>
          </a:xfrm>
          <a:prstGeom prst="rect"/>
          <a:noFill/>
        </p:spPr>
      </p:pic>
      <p:sp>
        <p:nvSpPr>
          <p:cNvPr id="1048719" name="yt_shape_10656"/>
          <p:cNvSpPr txBox="1"/>
          <p:nvPr/>
        </p:nvSpPr>
        <p:spPr>
          <a:xfrm>
            <a:off x="508941" y="1846280"/>
            <a:ext cx="5745163" cy="571310"/>
          </a:xfrm>
          <a:prstGeom prst="rect"/>
        </p:spPr>
        <p:txBody>
          <a:bodyPr bIns="0" lIns="0" rIns="0" rtlCol="0" tIns="0" vert="horz" wrap="non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解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：（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这个几何体是三棱柱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7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9" grpId="0" build="allAtOnce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0" name="yt_shape_10653"/>
          <p:cNvSpPr txBox="1"/>
          <p:nvPr/>
        </p:nvSpPr>
        <p:spPr>
          <a:xfrm>
            <a:off x="468103" y="612000"/>
            <a:ext cx="11636916" cy="1829732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若看到的三个形状图中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图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的长为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15cm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宽为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4cm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图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1_09377"/>
              </a:rPr>
              <a:t>2</a:t>
            </a:r>
            <a:b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的宽为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3cm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图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为直角三角形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最长边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即斜边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长为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5cm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_⨹_1_e8372"/>
              </a:rPr>
              <a:t>，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试求这个几何体的所有棱长的和以及表面积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097175" name="yt_image_10654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 bwMode="auto">
          <a:xfrm>
            <a:off x="7082981" y="2441732"/>
            <a:ext cx="4593082" cy="2844673"/>
          </a:xfrm>
          <a:prstGeom prst="rect"/>
          <a:noFill/>
        </p:spPr>
      </p:pic>
      <p:sp>
        <p:nvSpPr>
          <p:cNvPr id="1048721" name="yt_shape_10657"/>
          <p:cNvSpPr txBox="1">
            <a:spLocks noChangeAspect="1" noMove="1" noResize="1" noRot="1" noAdjustHandles="1" noEditPoints="1" noChangeArrowheads="1" noChangeShapeType="1" noTextEdit="1"/>
          </p:cNvSpPr>
          <p:nvPr/>
        </p:nvSpPr>
        <p:spPr>
          <a:xfrm>
            <a:off x="468000" y="2454448"/>
            <a:ext cx="7843488" cy="2755691"/>
          </a:xfrm>
          <a:prstGeom prst="rect"/>
          <a:blipFill rotWithShape="1">
            <a:blip xmlns:r="http://schemas.openxmlformats.org/officeDocument/2006/relationships" r:embed="rId2"/>
            <a:stretch>
              <a:fillRect t="-6" r="8" b="-47632"/>
            </a:stretch>
          </a:blipFill>
        </p:spPr>
        <p:txBody>
          <a:bodyPr/>
          <a:p>
            <a:r>
              <a:rPr altLang="en-US" lang="zh-CN">
                <a:noFill/>
              </a:rPr>
              <a:t> 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0"/>
                                        <p:tgtEl>
                                          <p:spTgt spid="1048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3"/>
                                        <p:tgtEl>
                                          <p:spTgt spid="1048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6"/>
                                        <p:tgtEl>
                                          <p:spTgt spid="10487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9"/>
                                        <p:tgtEl>
                                          <p:spTgt spid="10487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2"/>
                                        <p:tgtEl>
                                          <p:spTgt spid="10487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21" grpId="0" uiExpand="1" build="allAtOnce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2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2" name="yt_shape_10659"/>
          <p:cNvSpPr txBox="1"/>
          <p:nvPr/>
        </p:nvSpPr>
        <p:spPr>
          <a:xfrm>
            <a:off x="467999" y="612000"/>
            <a:ext cx="6155531" cy="571310"/>
          </a:xfrm>
          <a:prstGeom prst="rect"/>
        </p:spPr>
        <p:txBody>
          <a:bodyPr bIns="0" lIns="0" rIns="0" rtlCol="0" tIns="0" vert="horz" wrap="non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要点四</a:t>
            </a:r>
            <a:r>
              <a:rPr altLang="zh-CN" b="0" sz="3200" i="1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　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由部分形状图确定几何体</a:t>
            </a:r>
            <a:endParaRPr altLang="zh-CN" b="0" sz="3200" i="0" lang="zh-CN" u="none">
              <a:solidFill>
                <a:srgbClr val="000000"/>
              </a:solidFill>
              <a:effectLst/>
              <a:latin typeface="Times New Roman" panose="02020603050405020304" pitchFamily="32"/>
              <a:ea typeface="黑体" panose="02010609060101010101" charset="-122"/>
            </a:endParaRPr>
          </a:p>
        </p:txBody>
      </p:sp>
      <p:sp>
        <p:nvSpPr>
          <p:cNvPr id="1048723" name="yt_shape_10660"/>
          <p:cNvSpPr txBox="1"/>
          <p:nvPr/>
        </p:nvSpPr>
        <p:spPr>
          <a:xfrm>
            <a:off x="468103" y="1234098"/>
            <a:ext cx="11636916" cy="1851661"/>
          </a:xfrm>
          <a:prstGeom prst="rect"/>
        </p:spPr>
        <p:txBody>
          <a:bodyPr bIns="0" lIns="0" rIns="0" rtlCol="0" tIns="0" vert="horz" wrap="square">
            <a:noAutofit/>
          </a:bodyPr>
          <a:p>
            <a:pPr eaLnBrk="1" hangingPunct="0" latinLnBrk="0">
              <a:lnSpc>
                <a:spcPct val="130000"/>
              </a:lnSpc>
            </a:pPr>
            <a:r>
              <a:rPr altLang="zh-CN" b="0" sz="3150" i="0" lang="en-US" u="none">
                <a:solidFill>
                  <a:srgbClr val="1EE3CF"/>
                </a:solidFill>
                <a:effectLst/>
                <a:latin typeface="Times New Roman" panose="02020603050405020304" pitchFamily="32"/>
                <a:ea typeface="Times New Roman" panose="02020603050405020304" pitchFamily="32"/>
                <a:sym typeface="Finished"/>
              </a:rPr>
              <a:t> </a:t>
            </a:r>
            <a:r>
              <a:rPr altLang="zh-CN" b="0" sz="3200" i="0" lang="en-US" u="none">
                <a:solidFill>
                  <a:srgbClr val="1EE3CF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     </a:t>
            </a:r>
            <a:r>
              <a:rPr altLang="zh-CN" b="0" sz="1800" i="0" lang="en-US" u="none">
                <a:solidFill>
                  <a:srgbClr val="1EE3CF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一个几何体由一些完全相同的小立方块搭成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5_518bb,isEnd"/>
              </a:rPr>
              <a:t>从上面和左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面看到的形状图如图所示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15_7b156,isEnd"/>
              </a:rPr>
              <a:t>搭成这个几何体的小立方块的个数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可能是</a:t>
            </a:r>
            <a:r>
              <a:rPr sz="29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                                </a:t>
            </a:r>
            <a:r>
              <a:rPr sz="15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100" spc="-100">
                <a:latin typeface="Times New Roman" panose="02020603050405020304" pitchFamily="32"/>
              </a:rPr>
              <a:t>⁠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</p:txBody>
      </p:sp>
      <p:pic>
        <p:nvPicPr>
          <p:cNvPr id="2097176" name="yt_image_10661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 bwMode="auto">
          <a:xfrm>
            <a:off x="4413670" y="2470104"/>
            <a:ext cx="3364659" cy="2372701"/>
          </a:xfrm>
          <a:prstGeom prst="rect"/>
          <a:noFill/>
        </p:spPr>
      </p:pic>
      <p:pic>
        <p:nvPicPr>
          <p:cNvPr id="2097177" name="yt_shape_1719564573635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468103" y="1330194"/>
            <a:ext cx="766952" cy="441793"/>
          </a:xfrm>
          <a:prstGeom prst="rect"/>
        </p:spPr>
      </p:pic>
      <p:sp>
        <p:nvSpPr>
          <p:cNvPr id="1048724" name="文本框 1"/>
          <p:cNvSpPr txBox="1"/>
          <p:nvPr/>
        </p:nvSpPr>
        <p:spPr>
          <a:xfrm>
            <a:off x="2003692" y="2455260"/>
            <a:ext cx="2008886" cy="659397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en-US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6</a:t>
            </a: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，</a:t>
            </a:r>
            <a:r>
              <a:rPr altLang="zh-CN" baseline="0" b="0" cap="none" sz="3200" i="0" kern="1200" kumimoji="0" lang="en-US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7</a:t>
            </a: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楷体" panose="02010609060101010101" pitchFamily="32" charset="-122"/>
                <a:cs typeface="+mn-cs"/>
              </a:rPr>
              <a:t>或</a:t>
            </a:r>
            <a:r>
              <a:rPr altLang="zh-CN" baseline="0" b="0" cap="none" sz="3200" i="0" kern="1200" kumimoji="0" lang="en-US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8</a:t>
            </a: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　</a:t>
            </a:r>
            <a:endParaRPr altLang="en-US" lang="zh-CN">
              <a:solidFill>
                <a:srgbClr val="FF0000"/>
              </a:solidFill>
            </a:endParaRPr>
          </a:p>
        </p:txBody>
      </p:sp>
      <p:sp>
        <p:nvSpPr>
          <p:cNvPr id="1048725" name="yt_shape_10663"/>
          <p:cNvSpPr txBox="1"/>
          <p:nvPr/>
        </p:nvSpPr>
        <p:spPr>
          <a:xfrm>
            <a:off x="479425" y="4842805"/>
            <a:ext cx="11636916" cy="1189556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【思路导航】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  <a:sym typeface="_⨹_21_e41f1"/>
              </a:rPr>
              <a:t>由从上面看到的图形确定几何体最底层小立方块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  <a:t>的个数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  <a:t>再由从左面看到的图形讨论上面每层小立方块的个数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24" grpId="0" build="allAtOnce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3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8" name="yt_image_10664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 bwMode="auto">
          <a:xfrm>
            <a:off x="10287572" y="4311182"/>
            <a:ext cx="1388491" cy="1687322"/>
          </a:xfrm>
          <a:prstGeom prst="rect"/>
          <a:noFill/>
        </p:spPr>
      </p:pic>
      <p:sp>
        <p:nvSpPr>
          <p:cNvPr id="1048726" name="yt_shape_10666"/>
          <p:cNvSpPr txBox="1"/>
          <p:nvPr/>
        </p:nvSpPr>
        <p:spPr>
          <a:xfrm>
            <a:off x="468103" y="612000"/>
            <a:ext cx="11636916" cy="5386504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【解析】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如图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根据几何体从左面看到的图形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  <a:sym typeface="_⨹_7_6288b"/>
              </a:rPr>
              <a:t>可得这个几何体</a:t>
            </a:r>
            <a:b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</a:b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共有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层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由从上面看到的图形可以看出最底层有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4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个小立方块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_⨹_1_d089b"/>
              </a:rPr>
              <a:t>.</a:t>
            </a:r>
            <a:b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当第二层有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个小立方块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第三层有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个小立方块时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  <a:sym typeface="_⨹_4_62c27"/>
              </a:rPr>
              <a:t>搭成这个</a:t>
            </a:r>
            <a:b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</a:b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几何体的小立方块的个数是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＋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＋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4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6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当第二层有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  <a:sym typeface="_⨹_4_b82d7"/>
              </a:rPr>
              <a:t>个小立方</a:t>
            </a:r>
            <a:b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</a:b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块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第三层有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个小立方块时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  <a:sym typeface="_⨹_14_fccd1"/>
              </a:rPr>
              <a:t>搭成这个几何体的小立方块的个</a:t>
            </a:r>
            <a:b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</a:b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数是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＋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＋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4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7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当第二层有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个小立方块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第三层有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  <a:sym typeface="_⨹_3_124cc"/>
              </a:rPr>
              <a:t>个小立</a:t>
            </a:r>
            <a:b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</a:b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方块时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搭成这个几何体的小立方块的个数是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＋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＋</a:t>
            </a:r>
            <a:r>
              <a:rPr altLang="zh-CN" b="0" sz="3200" i="0" lang="en-US" u="none" smtClean="0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4</a:t>
            </a:r>
            <a:endParaRPr altLang="zh-CN" b="0" sz="3200" i="0" lang="en-US" u="none" smtClean="0">
              <a:solidFill>
                <a:srgbClr val="FF0000"/>
              </a:solidFill>
              <a:effectLst/>
              <a:latin typeface="Times New Roman" panose="02020603050405020304" pitchFamily="3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 smtClean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8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zh-CN" u="none" smtClean="0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  <a:sym typeface="_⨹_2_86383"/>
              </a:rPr>
              <a:t>综上</a:t>
            </a:r>
            <a:r>
              <a:rPr altLang="zh-CN" b="0" sz="3200" i="0" lang="zh-CN" u="none" smtClean="0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所述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搭成这个几何体的小立方块的个数是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6</a:t>
            </a:r>
            <a:r>
              <a:rPr altLang="zh-CN" b="0" sz="3200" i="0" lang="zh-CN" u="none" smtClean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endParaRPr altLang="zh-CN" b="0" sz="3200" i="0" lang="en-US" u="none" smtClean="0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en-US" u="none" smtClean="0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7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或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8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  <a:sym typeface="_⨹_4_cd120"/>
              </a:rPr>
              <a:t>故答案</a:t>
            </a:r>
            <a:r>
              <a:rPr altLang="zh-CN" b="0" sz="3200" i="0" lang="zh-CN" u="none" smtClean="0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  <a:sym typeface="_⨹_4_cd120"/>
              </a:rPr>
              <a:t>为</a:t>
            </a:r>
            <a:r>
              <a:rPr altLang="zh-CN" b="0" sz="3200" i="0" lang="en-US" u="none" smtClean="0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6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7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或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8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209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0"/>
                                        <p:tgtEl>
                                          <p:spTgt spid="1048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3"/>
                                        <p:tgtEl>
                                          <p:spTgt spid="10487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6"/>
                                        <p:tgtEl>
                                          <p:spTgt spid="10487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26" grpId="0" uiExpand="1" build="allAtOnce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4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7" name="yt_shape_10667"/>
          <p:cNvSpPr txBox="1"/>
          <p:nvPr/>
        </p:nvSpPr>
        <p:spPr>
          <a:xfrm>
            <a:off x="468103" y="612000"/>
            <a:ext cx="11636916" cy="3750257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【点拨】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  <a:sym typeface="_⨹_21_a4c53"/>
              </a:rPr>
              <a:t>由从三个不同的方向观察几何体得到的形状图判</a:t>
            </a:r>
            <a:b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</a:b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断几何体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  <a:sym typeface="_⨹_22_05909"/>
              </a:rPr>
              <a:t>要分别对小立方块个数最多和最少两种情况进行讨</a:t>
            </a:r>
            <a:b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</a:b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论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确定几何体中小立方块的个数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常用以下两种方法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_⨹_1_29168"/>
              </a:rPr>
              <a:t>：</a:t>
            </a:r>
            <a:b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先确定每一层小立方块的个数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再将其相加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  <a:sym typeface="_⨹_5_96043"/>
              </a:rPr>
              <a:t>在从上面看</a:t>
            </a:r>
            <a:b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</a:b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到的形状图中的每个正方形内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  <a:sym typeface="_⨹_13_4b0d2"/>
              </a:rPr>
              <a:t>标记该位置重叠的小立方块的</a:t>
            </a:r>
            <a:b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</a:b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个数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再将其相加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27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7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yt_shape_10569"/>
          <p:cNvSpPr txBox="1"/>
          <p:nvPr/>
        </p:nvSpPr>
        <p:spPr>
          <a:xfrm>
            <a:off x="468103" y="631735"/>
            <a:ext cx="11636916" cy="5195859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1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常见的几何体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棱柱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有两个面互相平行且形状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大小相同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5_26d93"/>
              </a:rPr>
              <a:t>其余各面都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是平行四边形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由这些面所围成的几何体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endParaRPr altLang="zh-CN" b="0" sz="3200" i="0" lang="zh-CN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圆柱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以长方形的一边所在的直线为旋转轴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5_a0554"/>
              </a:rPr>
              <a:t>将长方形旋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转一周所形成的几何体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endParaRPr altLang="zh-CN" b="0" sz="3200" i="0" lang="zh-CN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圆锥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以直角三角形的一条直角边所在的直线为旋转轴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_⨹_1_f2153"/>
              </a:rPr>
              <a:t>，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将直角三角形旋转一周所形成的几何体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endParaRPr altLang="zh-CN" b="0" sz="3200" i="0" lang="zh-CN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4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球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以半圆的直径所在的直线为旋转轴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7_2a2a0"/>
              </a:rPr>
              <a:t>将半圆旋转一周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所形成的几何体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5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8" name="yt_shape_10669"/>
          <p:cNvSpPr txBox="1"/>
          <p:nvPr/>
        </p:nvSpPr>
        <p:spPr>
          <a:xfrm>
            <a:off x="467999" y="612000"/>
            <a:ext cx="2039213" cy="387222"/>
          </a:xfrm>
          <a:prstGeom prst="rect"/>
        </p:spPr>
        <p:txBody>
          <a:bodyPr bIns="0" lIns="0" rIns="0" rtlCol="0" tIns="0" vert="horz" wrap="non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2150" i="0" lang="en-US" spc="15364" u="none">
                <a:solidFill>
                  <a:srgbClr val="1EE3CF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endParaRPr altLang="zh-CN" b="0" sz="2150" i="0" lang="en-US" spc="15364" u="none">
              <a:solidFill>
                <a:srgbClr val="1EE3CF"/>
              </a:solidFill>
              <a:effectLst/>
              <a:latin typeface="Times New Roman" panose="02020603050405020304" pitchFamily="32"/>
              <a:ea typeface="宋体" panose="02010600030101010101" pitchFamily="2" charset="-122"/>
            </a:endParaRPr>
          </a:p>
        </p:txBody>
      </p:sp>
      <p:pic>
        <p:nvPicPr>
          <p:cNvPr id="2097179" name="yt_image_10668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 bwMode="auto">
          <a:xfrm>
            <a:off x="467999" y="712156"/>
            <a:ext cx="2017521" cy="435863"/>
          </a:xfrm>
          <a:prstGeom prst="rect"/>
          <a:noFill/>
        </p:spPr>
      </p:pic>
      <p:sp>
        <p:nvSpPr>
          <p:cNvPr id="1048729" name="yt_shape_10671"/>
          <p:cNvSpPr txBox="1"/>
          <p:nvPr/>
        </p:nvSpPr>
        <p:spPr>
          <a:xfrm>
            <a:off x="468103" y="1198688"/>
            <a:ext cx="11636916" cy="2469907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1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一个几何体由一些大小相同的小立方块搭成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6_25efd"/>
              </a:rPr>
              <a:t>从上面看到的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形状图如图所示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19_2ceb3"/>
              </a:rPr>
              <a:t>其中小正方形中的数字表示在该位置上重叠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的小立方块的个数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请分别画出从正面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10_58ef3"/>
              </a:rPr>
              <a:t>左面看这个几何体得到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的形状图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097180" name="yt_image_1067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 bwMode="auto">
          <a:xfrm>
            <a:off x="9799875" y="4217976"/>
            <a:ext cx="1753361" cy="1718690"/>
          </a:xfrm>
          <a:prstGeom prst="rect"/>
          <a:noFill/>
        </p:spPr>
      </p:pic>
      <p:sp>
        <p:nvSpPr>
          <p:cNvPr id="1048730" name="yt_shape_10674"/>
          <p:cNvSpPr txBox="1"/>
          <p:nvPr/>
        </p:nvSpPr>
        <p:spPr>
          <a:xfrm>
            <a:off x="479425" y="3668595"/>
            <a:ext cx="2667397" cy="549381"/>
          </a:xfrm>
          <a:prstGeom prst="rect"/>
        </p:spPr>
        <p:txBody>
          <a:bodyPr bIns="0" lIns="0" rIns="0" rtlCol="0" tIns="0" vert="horz" wrap="non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解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如图所示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097181" name="yt_image_10675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 bwMode="auto">
          <a:xfrm>
            <a:off x="3146822" y="4217976"/>
            <a:ext cx="4134103" cy="2281682"/>
          </a:xfrm>
          <a:prstGeom prst="rect"/>
          <a:noFill/>
        </p:spPr>
      </p:pic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0"/>
                                        <p:tgtEl>
                                          <p:spTgt spid="209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30" grpId="0" build="allAtOnce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6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1" name="yt_shape_10677"/>
          <p:cNvSpPr txBox="1"/>
          <p:nvPr/>
        </p:nvSpPr>
        <p:spPr>
          <a:xfrm>
            <a:off x="468103" y="612000"/>
            <a:ext cx="11256000" cy="1189556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1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从正面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22_c380e"/>
              </a:rPr>
              <a:t>上面看由一些大小相同的小立方块组成的简单几何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体所得到的形状图如图所示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097182" name="yt_image_10678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 bwMode="auto">
          <a:xfrm>
            <a:off x="6947599" y="2919505"/>
            <a:ext cx="4728464" cy="2281682"/>
          </a:xfrm>
          <a:prstGeom prst="rect"/>
          <a:noFill/>
        </p:spPr>
      </p:pic>
      <p:sp>
        <p:nvSpPr>
          <p:cNvPr id="1048732" name="yt_shape_10680"/>
          <p:cNvSpPr txBox="1"/>
          <p:nvPr/>
        </p:nvSpPr>
        <p:spPr>
          <a:xfrm>
            <a:off x="468103" y="1825483"/>
            <a:ext cx="11636916" cy="1189556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若组成这个几何体的小立方块的个数为</a:t>
            </a:r>
            <a:r>
              <a:rPr altLang="zh-CN" b="0" sz="15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n</a:t>
            </a:r>
            <a:r>
              <a:rPr altLang="zh-CN" b="0" sz="15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求</a:t>
            </a:r>
            <a:r>
              <a:rPr altLang="zh-CN" b="0" sz="15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n</a:t>
            </a:r>
            <a:r>
              <a:rPr altLang="zh-CN" b="0" sz="15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4_bccef"/>
              </a:rPr>
              <a:t>的所有可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能的值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endParaRPr altLang="zh-CN" b="0" sz="3200" i="0" lang="zh-CN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3" name="yt_shape_10682"/>
          <p:cNvSpPr txBox="1"/>
          <p:nvPr/>
        </p:nvSpPr>
        <p:spPr>
          <a:xfrm>
            <a:off x="468103" y="633596"/>
            <a:ext cx="11636916" cy="1189556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解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：（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如图所示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下面是从上面看到的形状图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  <a:sym typeface="_⨹_5_b5634"/>
              </a:rPr>
              <a:t>小正方形中</a:t>
            </a:r>
            <a:b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</a:b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的数字表示在该位置的小立方块的个数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097183" name="yt_image_10683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 bwMode="auto">
          <a:xfrm>
            <a:off x="467999" y="2244670"/>
            <a:ext cx="6339840" cy="1188720"/>
          </a:xfrm>
          <a:prstGeom prst="rect"/>
          <a:noFill/>
        </p:spPr>
      </p:pic>
      <p:sp>
        <p:nvSpPr>
          <p:cNvPr id="1048734" name="yt_shape_10685"/>
          <p:cNvSpPr txBox="1"/>
          <p:nvPr/>
        </p:nvSpPr>
        <p:spPr>
          <a:xfrm>
            <a:off x="467999" y="3579452"/>
            <a:ext cx="8412559" cy="571310"/>
          </a:xfrm>
          <a:prstGeom prst="rect"/>
        </p:spPr>
        <p:txBody>
          <a:bodyPr bIns="0" lIns="0" rIns="0" rtlCol="0" tIns="0" vert="horz" wrap="non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共有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种情况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小立方块的个数</a:t>
            </a:r>
            <a:r>
              <a:rPr altLang="zh-CN" b="0" sz="3200" i="0" lang="zh-CN" u="none" smtClean="0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分别</a:t>
            </a:r>
            <a:endParaRPr altLang="zh-CN" b="0" sz="3200" i="0" lang="en-US" u="none" smtClean="0">
              <a:solidFill>
                <a:srgbClr val="FF0000"/>
              </a:solidFill>
              <a:effectLst/>
              <a:latin typeface="Times New Roman" panose="02020603050405020304" pitchFamily="32"/>
              <a:ea typeface="楷体" panose="02010609060101010101" pitchFamily="32" charset="-122"/>
            </a:endParaRPr>
          </a:p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 smtClean="0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为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8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8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9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735" name="yt_shape_10686"/>
          <p:cNvSpPr txBox="1"/>
          <p:nvPr/>
        </p:nvSpPr>
        <p:spPr>
          <a:xfrm>
            <a:off x="467999" y="4829348"/>
            <a:ext cx="4199868" cy="571310"/>
          </a:xfrm>
          <a:prstGeom prst="rect"/>
        </p:spPr>
        <p:txBody>
          <a:bodyPr bIns="0" lIns="0" rIns="0" rtlCol="0" tIns="0" vert="horz" wrap="non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所以</a:t>
            </a:r>
            <a:r>
              <a:rPr altLang="zh-CN" b="0" sz="1500" i="1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1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n</a:t>
            </a:r>
            <a:r>
              <a:rPr altLang="zh-CN" b="0" sz="1500" i="1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的值可能是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8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或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9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097184" name="yt_image_10678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 bwMode="auto">
          <a:xfrm>
            <a:off x="7061314" y="1698189"/>
            <a:ext cx="4728464" cy="2281682"/>
          </a:xfrm>
          <a:prstGeom prst="rect"/>
          <a:noFill/>
        </p:spPr>
      </p:pic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0"/>
                                        <p:tgtEl>
                                          <p:spTgt spid="209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3"/>
                                        <p:tgtEl>
                                          <p:spTgt spid="1048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6"/>
                                        <p:tgtEl>
                                          <p:spTgt spid="10487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9"/>
                                        <p:tgtEl>
                                          <p:spTgt spid="1048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33" grpId="0" build="allAtOnce"/>
      <p:bldP spid="1048734" grpId="0" uiExpand="1" build="allAtOnce"/>
      <p:bldP spid="1048735" grpId="0" build="allAtOnce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8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6" name="yt_shape_10681"/>
          <p:cNvSpPr txBox="1"/>
          <p:nvPr/>
        </p:nvSpPr>
        <p:spPr>
          <a:xfrm>
            <a:off x="467999" y="612000"/>
            <a:ext cx="10669588" cy="571310"/>
          </a:xfrm>
          <a:prstGeom prst="rect"/>
        </p:spPr>
        <p:txBody>
          <a:bodyPr bIns="0" lIns="0" rIns="0" rtlCol="0" tIns="0" vert="horz" wrap="non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从左面看这个几何体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请画出所有可能看到的形状图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097185" name="yt_image_10678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 bwMode="auto">
          <a:xfrm>
            <a:off x="6947599" y="2428276"/>
            <a:ext cx="4728464" cy="2281682"/>
          </a:xfrm>
          <a:prstGeom prst="rect"/>
          <a:noFill/>
        </p:spPr>
      </p:pic>
      <p:sp>
        <p:nvSpPr>
          <p:cNvPr id="1048737" name="yt_shape_10687"/>
          <p:cNvSpPr txBox="1"/>
          <p:nvPr/>
        </p:nvSpPr>
        <p:spPr>
          <a:xfrm>
            <a:off x="467999" y="1198856"/>
            <a:ext cx="11079956" cy="571310"/>
          </a:xfrm>
          <a:prstGeom prst="rect"/>
        </p:spPr>
        <p:txBody>
          <a:bodyPr bIns="0" lIns="0" rIns="0" rtlCol="0" tIns="0" vert="horz" wrap="none">
            <a:noAutofit/>
          </a:bodyPr>
          <a:p>
            <a:pPr hangingPunct="0">
              <a:lnSpc>
                <a:spcPct val="130000"/>
              </a:lnSpc>
            </a:pPr>
            <a:r>
              <a:rPr altLang="zh-CN" sz="3200" lang="zh-CN">
                <a:solidFill>
                  <a:srgbClr val="FF0000"/>
                </a:solidFill>
                <a:latin typeface="Times New Roman" panose="02020603050405020304" pitchFamily="32"/>
                <a:ea typeface="黑体" panose="02010609060101010101" charset="-122"/>
              </a:rPr>
              <a:t>解</a:t>
            </a:r>
            <a:r>
              <a:rPr altLang="zh-CN" sz="3200" lang="zh-CN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：（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从左面看这个几何体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所有可能看到的形状图</a:t>
            </a:r>
            <a:r>
              <a:rPr altLang="zh-CN" b="0" sz="3200" i="0" lang="zh-CN" u="none" smtClean="0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如</a:t>
            </a:r>
            <a:endParaRPr altLang="zh-CN" b="0" sz="3200" i="0" lang="en-US" u="none" smtClean="0">
              <a:solidFill>
                <a:srgbClr val="FF0000"/>
              </a:solidFill>
              <a:effectLst/>
              <a:latin typeface="Times New Roman" panose="02020603050405020304" pitchFamily="32"/>
              <a:ea typeface="楷体" panose="02010609060101010101" pitchFamily="32" charset="-122"/>
            </a:endParaRPr>
          </a:p>
          <a:p>
            <a:pPr hangingPunct="0">
              <a:lnSpc>
                <a:spcPct val="130000"/>
              </a:lnSpc>
            </a:pPr>
            <a:r>
              <a:rPr altLang="zh-CN" b="0" sz="3200" i="0" lang="zh-CN" u="none" smtClean="0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图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所示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097186" name="yt_image_10688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 bwMode="auto">
          <a:xfrm>
            <a:off x="2255856" y="2428276"/>
            <a:ext cx="3136900" cy="1783079"/>
          </a:xfrm>
          <a:prstGeom prst="rect"/>
          <a:noFill/>
        </p:spPr>
      </p:pic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7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0"/>
                                        <p:tgtEl>
                                          <p:spTgt spid="10487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3"/>
                                        <p:tgtEl>
                                          <p:spTgt spid="209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37" grpId="0" uiExpand="1" build="allAtOnce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9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8" name="yt_shape_10690"/>
          <p:cNvSpPr txBox="1"/>
          <p:nvPr/>
        </p:nvSpPr>
        <p:spPr>
          <a:xfrm>
            <a:off x="467999" y="612000"/>
            <a:ext cx="4103688" cy="571310"/>
          </a:xfrm>
          <a:prstGeom prst="rect"/>
        </p:spPr>
        <p:txBody>
          <a:bodyPr bIns="0" lIns="0" rIns="0" rtlCol="0" tIns="0" vert="horz" wrap="non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要点五</a:t>
            </a:r>
            <a:r>
              <a:rPr altLang="zh-CN" b="0" sz="3200" i="1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　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截一个几何体</a:t>
            </a:r>
            <a:endParaRPr altLang="zh-CN" b="0" sz="3200" i="0" lang="zh-CN" u="none">
              <a:solidFill>
                <a:srgbClr val="000000"/>
              </a:solidFill>
              <a:effectLst/>
              <a:latin typeface="Times New Roman" panose="02020603050405020304" pitchFamily="32"/>
              <a:ea typeface="黑体" panose="02010609060101010101" charset="-122"/>
            </a:endParaRPr>
          </a:p>
        </p:txBody>
      </p:sp>
      <p:sp>
        <p:nvSpPr>
          <p:cNvPr id="1048739" name="yt_shape_10691"/>
          <p:cNvSpPr txBox="1"/>
          <p:nvPr/>
        </p:nvSpPr>
        <p:spPr>
          <a:xfrm>
            <a:off x="468103" y="1234098"/>
            <a:ext cx="11636916" cy="1881669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350" i="0" lang="en-US" u="none">
                <a:solidFill>
                  <a:srgbClr val="1EE3CF"/>
                </a:solidFill>
                <a:effectLst/>
                <a:latin typeface="Times New Roman" panose="02020603050405020304" pitchFamily="32"/>
                <a:ea typeface="Times New Roman" panose="02020603050405020304" pitchFamily="32"/>
                <a:sym typeface="Finished"/>
              </a:rPr>
              <a:t> </a:t>
            </a:r>
            <a:r>
              <a:rPr altLang="zh-CN" b="0" sz="3200" i="0" lang="en-US" u="none">
                <a:solidFill>
                  <a:srgbClr val="1EE3CF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     </a:t>
            </a:r>
            <a:r>
              <a:rPr altLang="zh-CN" b="0" sz="1300" i="0" lang="en-US" u="none">
                <a:solidFill>
                  <a:srgbClr val="1EE3CF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如图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20_47ef4"/>
              </a:rPr>
              <a:t>正方体的每个角都被切下一个截面为三角形的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小四面体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相邻两个无交点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图中仅画了两个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5_8b840"/>
              </a:rPr>
              <a:t>则所得到的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几何体的棱的条数为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zh-CN" u="none">
                <a:solidFill>
                  <a:srgbClr val="555369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　</a:t>
            </a:r>
            <a:r>
              <a:rPr altLang="zh-CN" b="0" sz="3200" i="0" lang="en-US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C</a:t>
            </a:r>
            <a:r>
              <a:rPr altLang="zh-CN" b="0" sz="3200" i="0" lang="zh-CN" u="none">
                <a:solidFill>
                  <a:srgbClr val="555369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　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altLang="zh-CN" b="0" sz="3200" i="0" lang="zh-CN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097187" name="yt_image_1069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 bwMode="auto">
          <a:xfrm>
            <a:off x="5446713" y="3115767"/>
            <a:ext cx="1679696" cy="1595851"/>
          </a:xfrm>
          <a:prstGeom prst="rect"/>
          <a:noFill/>
        </p:spPr>
      </p:pic>
      <p:pic>
        <p:nvPicPr>
          <p:cNvPr id="2097188" name="yt_shape_1719564573862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468103" y="1333834"/>
            <a:ext cx="757427" cy="464229"/>
          </a:xfrm>
          <a:prstGeom prst="rect"/>
        </p:spPr>
      </p:pic>
      <p:sp>
        <p:nvSpPr>
          <p:cNvPr id="1048740" name="文本框 1"/>
          <p:cNvSpPr txBox="1"/>
          <p:nvPr/>
        </p:nvSpPr>
        <p:spPr>
          <a:xfrm>
            <a:off x="4848492" y="2484978"/>
            <a:ext cx="451549" cy="659397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en-US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C</a:t>
            </a:r>
            <a:endParaRPr altLang="en-US" lang="zh-CN">
              <a:solidFill>
                <a:srgbClr val="FF0000"/>
              </a:solidFill>
            </a:endParaRPr>
          </a:p>
        </p:txBody>
      </p:sp>
      <p:graphicFrame>
        <p:nvGraphicFramePr>
          <p:cNvPr id="4194307" name="yt_table_10694"/>
          <p:cNvGraphicFramePr>
            <a:graphicFrameLocks noGrp="1"/>
          </p:cNvGraphicFramePr>
          <p:nvPr/>
        </p:nvGraphicFramePr>
        <p:xfrm>
          <a:off x="468074" y="4624453"/>
          <a:ext cx="9210042" cy="633984"/>
        </p:xfrm>
        <a:graphic>
          <a:graphicData uri="http://schemas.openxmlformats.org/drawingml/2006/table">
            <a:tbl>
              <a:tblPr/>
              <a:tblGrid>
                <a:gridCol w="2546668"/>
                <a:gridCol w="2524443"/>
                <a:gridCol w="2524443"/>
                <a:gridCol w="1614488"/>
              </a:tblGrid>
              <a:tr h="370840">
                <a:tc>
                  <a:txBody>
                    <a:bodyPr wrap="square"/>
                    <a:p>
                      <a:pPr algn="l" eaLnBrk="1" fontAlgn="ctr" hangingPunct="0" indent="-598170" latinLnBrk="0" marL="598170">
                        <a:lnSpc>
                          <a:spcPct val="130000"/>
                        </a:lnSpc>
                      </a:pP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A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 24</a:t>
                      </a:r>
                      <a:endParaRPr altLang="zh-CN" b="0" sz="3200" i="0" lang="en-US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3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vert="horz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 wrap="square"/>
                    <a:p>
                      <a:pPr algn="l" eaLnBrk="1" fontAlgn="ctr" hangingPunct="0" indent="-598170" latinLnBrk="0" marL="598170">
                        <a:lnSpc>
                          <a:spcPct val="130000"/>
                        </a:lnSpc>
                      </a:pP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B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 30</a:t>
                      </a:r>
                      <a:endParaRPr altLang="zh-CN" b="0" sz="3200" i="0" lang="en-US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3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vert="horz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 wrap="square"/>
                    <a:p>
                      <a:pPr algn="l" eaLnBrk="1" fontAlgn="ctr" hangingPunct="0" indent="-598170" latinLnBrk="0" marL="598170">
                        <a:lnSpc>
                          <a:spcPct val="130000"/>
                        </a:lnSpc>
                      </a:pP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C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 36</a:t>
                      </a:r>
                      <a:endParaRPr altLang="zh-CN" b="0" sz="3200" i="0" lang="en-US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3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vert="horz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 wrap="square"/>
                    <a:p>
                      <a:pPr algn="l" eaLnBrk="1" fontAlgn="ctr" hangingPunct="0" indent="-598170" latinLnBrk="0" marL="598170">
                        <a:lnSpc>
                          <a:spcPct val="130000"/>
                        </a:lnSpc>
                      </a:pP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D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altLang="zh-CN" b="0" sz="3200" i="0" lang="en-US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宋体" panose="02010600030101010101" pitchFamily="2" charset="-122"/>
                        </a:rPr>
                        <a:t> 42</a:t>
                      </a:r>
                      <a:endParaRPr altLang="zh-CN" b="0" sz="3200" i="0" lang="en-US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3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 vert="horz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48741" name="yt_shape_10696"/>
          <p:cNvSpPr txBox="1"/>
          <p:nvPr/>
        </p:nvSpPr>
        <p:spPr>
          <a:xfrm>
            <a:off x="468103" y="5309085"/>
            <a:ext cx="11636916" cy="661680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【思路导航】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  <a:sym typeface="_⨹_21_08140"/>
              </a:rPr>
              <a:t>观察几何体的裁切方式求得切每个角产生的棱的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  <a:t>条数变化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  <a:t>从而即可求得所得到的几何体的棱的条数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40" grpId="0" build="allAtOnce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0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2" name="yt_shape_10697"/>
          <p:cNvSpPr txBox="1"/>
          <p:nvPr/>
        </p:nvSpPr>
        <p:spPr>
          <a:xfrm>
            <a:off x="467999" y="612000"/>
            <a:ext cx="9028113" cy="4412362"/>
          </a:xfrm>
          <a:prstGeom prst="rect"/>
        </p:spPr>
        <p:txBody>
          <a:bodyPr bIns="0" lIns="0" rIns="0" rtlCol="0" tIns="0" vert="horz" wrap="none">
            <a:noAutofit/>
          </a:bodyPr>
          <a:p>
            <a:pPr algn="l" eaLnBrk="1" hangingPunct="0" latinLnBrk="0">
              <a:lnSpc>
                <a:spcPct val="12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【解析】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由图可知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把每个角切下就会产生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条棱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2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因为正方体共有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8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个顶点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endParaRPr altLang="zh-CN" b="0" sz="3200" i="0" lang="zh-CN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2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则一共切去了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8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次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endParaRPr altLang="zh-CN" b="0" sz="3200" i="0" lang="zh-CN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2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所以产生了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8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24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条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棱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2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又因为正方体有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条棱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endParaRPr altLang="zh-CN" b="0" sz="3200" i="0" lang="zh-CN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2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所以得到的几何体的棱的条数是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＋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24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36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2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故选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C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endParaRPr altLang="zh-CN" b="0" sz="3200" i="0" lang="en-US" u="none">
              <a:solidFill>
                <a:srgbClr val="FF0000"/>
              </a:solidFill>
              <a:effectLst/>
              <a:latin typeface="Times New Roman" panose="02020603050405020304" pitchFamily="32"/>
              <a:ea typeface="宋体" panose="02010600030101010101" pitchFamily="2" charset="-122"/>
            </a:endParaRPr>
          </a:p>
        </p:txBody>
      </p:sp>
      <p:sp>
        <p:nvSpPr>
          <p:cNvPr id="1048743" name="yt_shape_10698"/>
          <p:cNvSpPr txBox="1"/>
          <p:nvPr/>
        </p:nvSpPr>
        <p:spPr>
          <a:xfrm>
            <a:off x="468000" y="4696815"/>
            <a:ext cx="11256000" cy="1144428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2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【点拨】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由于不善于观察、发现并利用规律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  <a:sym typeface="_⨹_7_25288"/>
              </a:rPr>
              <a:t>容易出现重复计</a:t>
            </a:r>
            <a:b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</a:b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数或漏计等错误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利用图形的直观性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  <a:sym typeface="_⨹_10_15fa0"/>
              </a:rPr>
              <a:t>抓住每一个顶点处棱增</a:t>
            </a:r>
            <a:b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</a:b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加的条数可以避免上述错误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0"/>
                                        <p:tgtEl>
                                          <p:spTgt spid="1048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3"/>
                                        <p:tgtEl>
                                          <p:spTgt spid="10487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6"/>
                                        <p:tgtEl>
                                          <p:spTgt spid="10487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9"/>
                                        <p:tgtEl>
                                          <p:spTgt spid="10487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2"/>
                                        <p:tgtEl>
                                          <p:spTgt spid="10487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5"/>
                                        <p:tgtEl>
                                          <p:spTgt spid="10487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>
                      <p:stCondLst>
                        <p:cond delay="indefinite"/>
                      </p:stCondLst>
                      <p:childTnLst>
                        <p:par>
                          <p:cTn fill="hold" id="2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8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30"/>
                                        <p:tgtEl>
                                          <p:spTgt spid="1048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42" grpId="0" uiExpand="1" build="allAtOnce"/>
      <p:bldP spid="1048743" grpId="0" build="allAtOnce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4" name="yt_shape_10699"/>
          <p:cNvSpPr txBox="1"/>
          <p:nvPr/>
        </p:nvSpPr>
        <p:spPr>
          <a:xfrm>
            <a:off x="468103" y="636424"/>
            <a:ext cx="11636916" cy="2469907"/>
          </a:xfrm>
          <a:prstGeom prst="rect"/>
        </p:spPr>
        <p:txBody>
          <a:bodyPr bIns="0" lIns="0" rIns="0" rtlCol="0" tIns="0" vert="horz" wrap="square">
            <a:noAutofit/>
          </a:bodyPr>
          <a:p>
            <a:pPr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已知一个圆柱的底面圆的周长为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4πcm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高为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3cm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3_4298c,isEnd"/>
              </a:rPr>
              <a:t>用一个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平面沿底面圆的直径所在直线竖直截下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6_ce66f,isEnd"/>
              </a:rPr>
              <a:t>则截面的面积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是</a:t>
            </a:r>
            <a:r>
              <a:rPr sz="3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                </a:t>
            </a:r>
            <a:r>
              <a:rPr sz="1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cm</a:t>
            </a:r>
            <a:r>
              <a:rPr altLang="zh-CN" baseline="30000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【思路导航】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  <a:t>先确定截面的形状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仿宋" panose="02010609060101010101" pitchFamily="32" charset="-122"/>
              </a:rPr>
              <a:t>再根据面积公式进行求解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1048745" name="文本框 1"/>
          <p:cNvSpPr txBox="1"/>
          <p:nvPr/>
        </p:nvSpPr>
        <p:spPr>
          <a:xfrm>
            <a:off x="1190892" y="1857586"/>
            <a:ext cx="992887" cy="727596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en-US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12</a:t>
            </a: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　</a:t>
            </a:r>
            <a:endParaRPr altLang="en-US" lang="zh-CN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45" grpId="0" build="allAtOnce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2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6" name="yt_shape_10701"/>
          <p:cNvSpPr txBox="1"/>
          <p:nvPr/>
        </p:nvSpPr>
        <p:spPr>
          <a:xfrm>
            <a:off x="467999" y="612135"/>
            <a:ext cx="9643666" cy="4079963"/>
          </a:xfrm>
          <a:prstGeom prst="rect"/>
        </p:spPr>
        <p:txBody>
          <a:bodyPr bIns="0" lIns="0" rIns="0" rtlCol="0" tIns="0" vert="horz" wrap="none">
            <a:noAutofit/>
          </a:bodyPr>
          <a:p>
            <a:pPr algn="l" eaLnBrk="1" hangingPunct="0" latinLnBrk="0">
              <a:lnSpc>
                <a:spcPct val="12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【解析】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根据题意可知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最终所得截面是一个长方形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2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其中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截得长方形的长为圆的直径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宽为圆柱的高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2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因为圆柱的底面圆的周长为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4πcm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endParaRPr altLang="zh-CN" b="0" sz="3200" i="0" lang="zh-CN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2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所以圆的直径为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4π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÷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π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4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cm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2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又因为圆柱的高为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3cm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endParaRPr altLang="zh-CN" b="0" sz="3200" i="0" lang="zh-CN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2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所以截面的面积是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4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cm</a:t>
            </a:r>
            <a:r>
              <a:rPr altLang="zh-CN" baseline="30000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2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故答案为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12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747" name="yt_shape_10702"/>
          <p:cNvSpPr txBox="1"/>
          <p:nvPr/>
        </p:nvSpPr>
        <p:spPr>
          <a:xfrm>
            <a:off x="468103" y="4742898"/>
            <a:ext cx="11636916" cy="1030105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2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【点拨】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求截面问题的关键是先判断截面的形状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  <a:sym typeface="_⨹_6_3be66"/>
              </a:rPr>
              <a:t>截面的形状随</a:t>
            </a:r>
            <a:b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</a:b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截法的不同而改变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它与平面的倾斜程度有关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  <a:sym typeface="_⨹_6_7266d"/>
              </a:rPr>
              <a:t>一般为多边形</a:t>
            </a:r>
            <a:b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</a:b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或圆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也可能是不规则图形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0"/>
                                        <p:tgtEl>
                                          <p:spTgt spid="1048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3"/>
                                        <p:tgtEl>
                                          <p:spTgt spid="1048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6"/>
                                        <p:tgtEl>
                                          <p:spTgt spid="1048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9"/>
                                        <p:tgtEl>
                                          <p:spTgt spid="1048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2"/>
                                        <p:tgtEl>
                                          <p:spTgt spid="1048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5"/>
                                        <p:tgtEl>
                                          <p:spTgt spid="1048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>
                      <p:stCondLst>
                        <p:cond delay="indefinite"/>
                      </p:stCondLst>
                      <p:childTnLst>
                        <p:par>
                          <p:cTn fill="hold" id="2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8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30"/>
                                        <p:tgtEl>
                                          <p:spTgt spid="1048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46" grpId="0" uiExpand="1" build="allAtOnce"/>
      <p:bldP spid="1048747" grpId="0" build="allAtOnce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3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8" name="yt_shape_10704"/>
          <p:cNvSpPr txBox="1"/>
          <p:nvPr/>
        </p:nvSpPr>
        <p:spPr>
          <a:xfrm>
            <a:off x="467999" y="612000"/>
            <a:ext cx="2039213" cy="387222"/>
          </a:xfrm>
          <a:prstGeom prst="rect"/>
        </p:spPr>
        <p:txBody>
          <a:bodyPr bIns="0" lIns="0" rIns="0" rtlCol="0" tIns="0" vert="horz" wrap="non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2150" i="0" lang="en-US" spc="15364" u="none">
                <a:solidFill>
                  <a:srgbClr val="1EE3CF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endParaRPr altLang="zh-CN" b="0" sz="2150" i="0" lang="en-US" spc="15364" u="none">
              <a:solidFill>
                <a:srgbClr val="1EE3CF"/>
              </a:solidFill>
              <a:effectLst/>
              <a:latin typeface="Times New Roman" panose="02020603050405020304" pitchFamily="32"/>
              <a:ea typeface="宋体" panose="02010600030101010101" pitchFamily="2" charset="-122"/>
            </a:endParaRPr>
          </a:p>
        </p:txBody>
      </p:sp>
      <p:pic>
        <p:nvPicPr>
          <p:cNvPr id="2097189" name="yt_image_10703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 bwMode="auto">
          <a:xfrm>
            <a:off x="467999" y="712156"/>
            <a:ext cx="2017521" cy="435863"/>
          </a:xfrm>
          <a:prstGeom prst="rect"/>
          <a:noFill/>
        </p:spPr>
      </p:pic>
      <p:sp>
        <p:nvSpPr>
          <p:cNvPr id="1048749" name="yt_shape_10706"/>
          <p:cNvSpPr txBox="1"/>
          <p:nvPr/>
        </p:nvSpPr>
        <p:spPr>
          <a:xfrm>
            <a:off x="468103" y="1198688"/>
            <a:ext cx="11636916" cy="1189556"/>
          </a:xfrm>
          <a:prstGeom prst="rect"/>
        </p:spPr>
        <p:txBody>
          <a:bodyPr bIns="0" lIns="0" rIns="0" rtlCol="0" tIns="0" vert="horz" wrap="squar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把长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宽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高分别为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10cm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8cm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和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6cm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11_e78af"/>
              </a:rPr>
              <a:t>的木块平均分成两块长方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体后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两块木块表面积的和比原来木块的表面积增加了多少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？</a:t>
            </a:r>
            <a:endParaRPr altLang="zh-CN" b="0" sz="3200" i="0" lang="zh-CN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4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0" name="yt_shape_10707"/>
          <p:cNvSpPr txBox="1"/>
          <p:nvPr/>
        </p:nvSpPr>
        <p:spPr>
          <a:xfrm>
            <a:off x="467999" y="612000"/>
            <a:ext cx="9460923" cy="4412362"/>
          </a:xfrm>
          <a:prstGeom prst="rect"/>
        </p:spPr>
        <p:txBody>
          <a:bodyPr bIns="0" lIns="0" rIns="0" rtlCol="0" tIns="0" vert="horz" wrap="none">
            <a:noAutofit/>
          </a:bodyPr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黑体" panose="02010609060101010101" charset="-122"/>
              </a:rPr>
              <a:t>解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若以该木块的长的中点处切开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endParaRPr altLang="zh-CN" b="0" sz="3200" i="0" lang="zh-CN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则两块木块增加的表面积为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6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8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96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cm</a:t>
            </a:r>
            <a:r>
              <a:rPr altLang="zh-CN" baseline="30000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）；</a:t>
            </a:r>
            <a:endParaRPr altLang="zh-CN" b="0" sz="3200" i="0" lang="zh-CN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若以该木块的宽的中点处切开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endParaRPr altLang="zh-CN" b="0" sz="3200" i="0" lang="zh-CN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则两块木块增加的表面积为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10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6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120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cm</a:t>
            </a:r>
            <a:r>
              <a:rPr altLang="zh-CN" baseline="30000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）；</a:t>
            </a:r>
            <a:endParaRPr altLang="zh-CN" b="0" sz="3200" i="0" lang="zh-CN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若以该木块的高的中点处切开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endParaRPr altLang="zh-CN" b="0" sz="3200" i="0" lang="zh-CN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则两块木块增加的表面积为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10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8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160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cm</a:t>
            </a:r>
            <a:r>
              <a:rPr altLang="zh-CN" baseline="30000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综上所述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表面积增加了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96cm</a:t>
            </a:r>
            <a:r>
              <a:rPr altLang="zh-CN" baseline="30000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或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120cm</a:t>
            </a:r>
            <a:r>
              <a:rPr altLang="zh-CN" baseline="30000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或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160cm</a:t>
            </a:r>
            <a:r>
              <a:rPr altLang="zh-CN" baseline="30000" b="0" sz="3200" i="0" lang="en-US" u="none">
                <a:solidFill>
                  <a:srgbClr val="FF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en-US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altLang="zh-CN" b="0" sz="3200" i="0" lang="en-US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0"/>
                                        <p:tgtEl>
                                          <p:spTgt spid="1048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3"/>
                                        <p:tgtEl>
                                          <p:spTgt spid="1048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6"/>
                                        <p:tgtEl>
                                          <p:spTgt spid="1048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9"/>
                                        <p:tgtEl>
                                          <p:spTgt spid="1048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2"/>
                                        <p:tgtEl>
                                          <p:spTgt spid="10487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5"/>
                                        <p:tgtEl>
                                          <p:spTgt spid="10487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50" grpId="0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8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yt_shape_10574"/>
          <p:cNvSpPr txBox="1"/>
          <p:nvPr/>
        </p:nvSpPr>
        <p:spPr>
          <a:xfrm>
            <a:off x="468103" y="612000"/>
            <a:ext cx="11636916" cy="5379367"/>
          </a:xfrm>
          <a:prstGeom prst="rect"/>
        </p:spPr>
        <p:txBody>
          <a:bodyPr bIns="0" lIns="0" rIns="0" rtlCol="0" tIns="0" vert="horz" wrap="square">
            <a:noAutofit/>
          </a:bodyPr>
          <a:p>
            <a:pPr eaLnBrk="1" hangingPunct="0" latinLnBrk="0">
              <a:lnSpc>
                <a:spcPct val="130000"/>
              </a:lnSpc>
            </a:pPr>
            <a:r>
              <a:rPr altLang="zh-CN" b="1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几何体的分类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几何体可以分为柱体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锥体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球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其中柱体分为棱柱和圆柱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_⨹_1_65828,isEnd"/>
              </a:rPr>
              <a:t>，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锥体分为圆锥和棱锥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eaLnBrk="1" hangingPunct="0" latinLnBrk="0">
              <a:lnSpc>
                <a:spcPct val="130000"/>
              </a:lnSpc>
            </a:pPr>
            <a:r>
              <a:rPr altLang="zh-CN" b="1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组成几何体的基本元素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eaLnBrk="1" hangingPunct="0" latinLnBrk="0">
              <a:lnSpc>
                <a:spcPct val="130000"/>
              </a:lnSpc>
            </a:pPr>
            <a:r>
              <a:rPr sz="3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                </a:t>
            </a:r>
            <a:r>
              <a:rPr sz="1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sz="3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                </a:t>
            </a:r>
            <a:r>
              <a:rPr sz="1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sz="3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                </a:t>
            </a:r>
            <a:r>
              <a:rPr sz="1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是组成几何体的基本元素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3_19f69,isEnd"/>
              </a:rPr>
              <a:t>即点动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成</a:t>
            </a:r>
            <a:r>
              <a:rPr sz="3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                </a:t>
            </a:r>
            <a:r>
              <a:rPr sz="1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线动成</a:t>
            </a:r>
            <a:r>
              <a:rPr sz="3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                </a:t>
            </a:r>
            <a:r>
              <a:rPr sz="1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面动成</a:t>
            </a:r>
            <a:r>
              <a:rPr sz="3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                </a:t>
            </a:r>
            <a:r>
              <a:rPr sz="1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5_5f26e,isEnd"/>
              </a:rPr>
              <a:t>面与面相交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得</a:t>
            </a:r>
            <a:r>
              <a:rPr sz="3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                </a:t>
            </a:r>
            <a:r>
              <a:rPr sz="1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线与线相交得</a:t>
            </a:r>
            <a:r>
              <a:rPr sz="3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                </a:t>
            </a:r>
            <a:r>
              <a:rPr sz="1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100" spc="-100">
                <a:latin typeface="Times New Roman" panose="02020603050405020304" pitchFamily="32"/>
              </a:rPr>
              <a:t>⁠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eaLnBrk="1" hangingPunct="0" latinLnBrk="0">
              <a:lnSpc>
                <a:spcPct val="130000"/>
              </a:lnSpc>
            </a:pPr>
            <a:r>
              <a:rPr altLang="zh-CN" b="1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4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15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Times New Roman" panose="02020603050405020304" pitchFamily="32"/>
              </a:rPr>
              <a:t> </a:t>
            </a:r>
            <a:r>
              <a:rPr altLang="zh-CN" b="0" sz="32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n</a:t>
            </a:r>
            <a:r>
              <a:rPr altLang="zh-CN" b="0" sz="15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棱柱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15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n</a:t>
            </a:r>
            <a:r>
              <a:rPr altLang="zh-CN" b="0" sz="15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≥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3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且</a:t>
            </a:r>
            <a:r>
              <a:rPr altLang="zh-CN" b="0" sz="15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n</a:t>
            </a:r>
            <a:r>
              <a:rPr altLang="zh-CN" b="0" sz="1500" i="1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为整数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有</a:t>
            </a:r>
            <a:r>
              <a:rPr sz="3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                  </a:t>
            </a:r>
            <a:r>
              <a:rPr sz="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条棱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sz="3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                  </a:t>
            </a:r>
            <a:r>
              <a:rPr sz="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100" spc="-100">
                <a:latin typeface="Times New Roman" panose="02020603050405020304" pitchFamily="32"/>
              </a:rPr>
              <a:t>⁠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2_4871e,isEnd"/>
              </a:rPr>
              <a:t>个顶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点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sz="29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                                     </a:t>
            </a:r>
            <a:r>
              <a:rPr sz="9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个面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1048605" name="文本框 1"/>
          <p:cNvSpPr txBox="1"/>
          <p:nvPr/>
        </p:nvSpPr>
        <p:spPr>
          <a:xfrm>
            <a:off x="784492" y="3101130"/>
            <a:ext cx="992887" cy="727596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楷体" panose="02010609060101010101" pitchFamily="32" charset="-122"/>
                <a:cs typeface="+mn-cs"/>
              </a:rPr>
              <a:t>点</a:t>
            </a: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　</a:t>
            </a:r>
            <a:endParaRPr altLang="en-US" lang="zh-CN">
              <a:solidFill>
                <a:srgbClr val="FF0000"/>
              </a:solidFill>
            </a:endParaRPr>
          </a:p>
        </p:txBody>
      </p:sp>
      <p:sp>
        <p:nvSpPr>
          <p:cNvPr id="1048606" name="文本框 2"/>
          <p:cNvSpPr txBox="1"/>
          <p:nvPr/>
        </p:nvSpPr>
        <p:spPr>
          <a:xfrm>
            <a:off x="2410092" y="3101130"/>
            <a:ext cx="992887" cy="727596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楷体" panose="02010609060101010101" pitchFamily="32" charset="-122"/>
                <a:cs typeface="+mn-cs"/>
              </a:rPr>
              <a:t>线</a:t>
            </a: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　</a:t>
            </a:r>
            <a:endParaRPr altLang="en-US" lang="zh-CN">
              <a:solidFill>
                <a:srgbClr val="FF0000"/>
              </a:solidFill>
            </a:endParaRPr>
          </a:p>
        </p:txBody>
      </p:sp>
      <p:sp>
        <p:nvSpPr>
          <p:cNvPr id="1048607" name="文本框 3"/>
          <p:cNvSpPr txBox="1"/>
          <p:nvPr/>
        </p:nvSpPr>
        <p:spPr>
          <a:xfrm>
            <a:off x="4035692" y="3101130"/>
            <a:ext cx="992887" cy="727596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楷体" panose="02010609060101010101" pitchFamily="32" charset="-122"/>
                <a:cs typeface="+mn-cs"/>
              </a:rPr>
              <a:t>面</a:t>
            </a: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　</a:t>
            </a:r>
            <a:endParaRPr altLang="en-US" lang="zh-CN">
              <a:solidFill>
                <a:srgbClr val="FF0000"/>
              </a:solidFill>
            </a:endParaRPr>
          </a:p>
        </p:txBody>
      </p:sp>
      <p:sp>
        <p:nvSpPr>
          <p:cNvPr id="1048608" name="文本框 4"/>
          <p:cNvSpPr txBox="1"/>
          <p:nvPr/>
        </p:nvSpPr>
        <p:spPr>
          <a:xfrm>
            <a:off x="1190892" y="3735114"/>
            <a:ext cx="992887" cy="727596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楷体" panose="02010609060101010101" pitchFamily="32" charset="-122"/>
                <a:cs typeface="+mn-cs"/>
              </a:rPr>
              <a:t>线</a:t>
            </a: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　</a:t>
            </a:r>
            <a:endParaRPr altLang="en-US" lang="zh-CN">
              <a:solidFill>
                <a:srgbClr val="FF0000"/>
              </a:solidFill>
            </a:endParaRPr>
          </a:p>
        </p:txBody>
      </p:sp>
      <p:sp>
        <p:nvSpPr>
          <p:cNvPr id="1048609" name="文本框 5"/>
          <p:cNvSpPr txBox="1"/>
          <p:nvPr/>
        </p:nvSpPr>
        <p:spPr>
          <a:xfrm>
            <a:off x="4035692" y="3735114"/>
            <a:ext cx="992887" cy="727596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楷体" panose="02010609060101010101" pitchFamily="32" charset="-122"/>
                <a:cs typeface="+mn-cs"/>
              </a:rPr>
              <a:t>面</a:t>
            </a: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　</a:t>
            </a:r>
            <a:endParaRPr altLang="en-US" lang="zh-CN">
              <a:solidFill>
                <a:srgbClr val="FF0000"/>
              </a:solidFill>
            </a:endParaRPr>
          </a:p>
        </p:txBody>
      </p:sp>
      <p:sp>
        <p:nvSpPr>
          <p:cNvPr id="1048610" name="文本框 6"/>
          <p:cNvSpPr txBox="1"/>
          <p:nvPr/>
        </p:nvSpPr>
        <p:spPr>
          <a:xfrm>
            <a:off x="6880492" y="3735114"/>
            <a:ext cx="992887" cy="727596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楷体" panose="02010609060101010101" pitchFamily="32" charset="-122"/>
                <a:cs typeface="+mn-cs"/>
              </a:rPr>
              <a:t>体</a:t>
            </a: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　</a:t>
            </a:r>
            <a:endParaRPr altLang="en-US" lang="zh-CN">
              <a:solidFill>
                <a:srgbClr val="FF0000"/>
              </a:solidFill>
            </a:endParaRPr>
          </a:p>
        </p:txBody>
      </p:sp>
      <p:sp>
        <p:nvSpPr>
          <p:cNvPr id="1048611" name="文本框 7"/>
          <p:cNvSpPr txBox="1"/>
          <p:nvPr/>
        </p:nvSpPr>
        <p:spPr>
          <a:xfrm>
            <a:off x="1190892" y="4369098"/>
            <a:ext cx="992887" cy="727596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楷体" panose="02010609060101010101" pitchFamily="32" charset="-122"/>
                <a:cs typeface="+mn-cs"/>
              </a:rPr>
              <a:t>线</a:t>
            </a: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　</a:t>
            </a:r>
            <a:endParaRPr altLang="en-US" lang="zh-CN">
              <a:solidFill>
                <a:srgbClr val="FF0000"/>
              </a:solidFill>
            </a:endParaRPr>
          </a:p>
        </p:txBody>
      </p:sp>
      <p:sp>
        <p:nvSpPr>
          <p:cNvPr id="1048612" name="文本框 8"/>
          <p:cNvSpPr txBox="1"/>
          <p:nvPr/>
        </p:nvSpPr>
        <p:spPr>
          <a:xfrm>
            <a:off x="5254892" y="4369098"/>
            <a:ext cx="992887" cy="727596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楷体" panose="02010609060101010101" pitchFamily="32" charset="-122"/>
                <a:cs typeface="+mn-cs"/>
              </a:rPr>
              <a:t>点</a:t>
            </a: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　</a:t>
            </a:r>
            <a:endParaRPr altLang="en-US" lang="zh-CN">
              <a:solidFill>
                <a:srgbClr val="FF0000"/>
              </a:solidFill>
            </a:endParaRPr>
          </a:p>
        </p:txBody>
      </p:sp>
      <p:sp>
        <p:nvSpPr>
          <p:cNvPr id="1048613" name="文本框 9"/>
          <p:cNvSpPr txBox="1"/>
          <p:nvPr/>
        </p:nvSpPr>
        <p:spPr>
          <a:xfrm>
            <a:off x="6759842" y="5003082"/>
            <a:ext cx="1088137" cy="727596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en-US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3</a:t>
            </a:r>
            <a:r>
              <a:rPr altLang="zh-CN" baseline="0" b="0" cap="none" sz="1500" i="1" kern="1200" kumimoji="0" lang="en-US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 </a:t>
            </a:r>
            <a:r>
              <a:rPr altLang="zh-CN" baseline="0" b="0" cap="none" sz="3200" i="1" kern="1200" kumimoji="0" lang="en-US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n</a:t>
            </a:r>
            <a:r>
              <a:rPr altLang="zh-CN" baseline="0" b="0" cap="none" sz="1500" i="1" kern="1200" kumimoji="0" lang="en-US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 </a:t>
            </a: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　</a:t>
            </a:r>
            <a:endParaRPr altLang="en-US" lang="zh-CN">
              <a:solidFill>
                <a:srgbClr val="FF0000"/>
              </a:solidFill>
            </a:endParaRPr>
          </a:p>
        </p:txBody>
      </p:sp>
      <p:sp>
        <p:nvSpPr>
          <p:cNvPr id="1048614" name="文本框 10"/>
          <p:cNvSpPr txBox="1"/>
          <p:nvPr/>
        </p:nvSpPr>
        <p:spPr>
          <a:xfrm>
            <a:off x="9293492" y="5003082"/>
            <a:ext cx="1088137" cy="727596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en-US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2</a:t>
            </a:r>
            <a:r>
              <a:rPr altLang="zh-CN" baseline="0" b="0" cap="none" sz="1500" i="1" kern="1200" kumimoji="0" lang="en-US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 </a:t>
            </a:r>
            <a:r>
              <a:rPr altLang="zh-CN" baseline="0" b="0" cap="none" sz="3200" i="1" kern="1200" kumimoji="0" lang="en-US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n</a:t>
            </a:r>
            <a:r>
              <a:rPr altLang="zh-CN" baseline="0" b="0" cap="none" sz="1500" i="1" kern="1200" kumimoji="0" lang="en-US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 </a:t>
            </a: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　</a:t>
            </a:r>
            <a:endParaRPr altLang="en-US" lang="zh-CN">
              <a:solidFill>
                <a:srgbClr val="FF0000"/>
              </a:solidFill>
            </a:endParaRPr>
          </a:p>
        </p:txBody>
      </p:sp>
      <p:sp>
        <p:nvSpPr>
          <p:cNvPr id="1048615" name="文本框 11"/>
          <p:cNvSpPr txBox="1"/>
          <p:nvPr/>
        </p:nvSpPr>
        <p:spPr>
          <a:xfrm>
            <a:off x="1597292" y="5637066"/>
            <a:ext cx="2307336" cy="659397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</a:t>
            </a:r>
            <a:r>
              <a:rPr altLang="zh-CN" baseline="0" b="0" cap="none" sz="1500" i="1" kern="1200" kumimoji="0" lang="en-US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 </a:t>
            </a:r>
            <a:r>
              <a:rPr altLang="zh-CN" baseline="0" b="0" cap="none" sz="3200" i="1" kern="1200" kumimoji="0" lang="en-US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n</a:t>
            </a:r>
            <a:r>
              <a:rPr altLang="zh-CN" baseline="0" b="0" cap="none" sz="1500" i="1" kern="1200" kumimoji="0" lang="en-US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 </a:t>
            </a: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＋</a:t>
            </a:r>
            <a:r>
              <a:rPr altLang="zh-CN" baseline="0" b="0" cap="none" sz="3200" i="0" kern="1200" kumimoji="0" lang="en-US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2</a:t>
            </a: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）</a:t>
            </a: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　</a:t>
            </a:r>
            <a:endParaRPr altLang="en-US" lang="zh-CN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2"/>
                                        <p:tgtEl>
                                          <p:spTgt spid="1048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7"/>
                                        <p:tgtEl>
                                          <p:spTgt spid="1048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2"/>
                                        <p:tgtEl>
                                          <p:spTgt spid="1048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7"/>
                                        <p:tgtEl>
                                          <p:spTgt spid="1048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32"/>
                                        <p:tgtEl>
                                          <p:spTgt spid="104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37"/>
                                        <p:tgtEl>
                                          <p:spTgt spid="104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42"/>
                                        <p:tgtEl>
                                          <p:spTgt spid="104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47"/>
                                        <p:tgtEl>
                                          <p:spTgt spid="104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>
                      <p:stCondLst>
                        <p:cond delay="indefinite"/>
                      </p:stCondLst>
                      <p:childTnLst>
                        <p:par>
                          <p:cTn fill="hold" id="4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52"/>
                                        <p:tgtEl>
                                          <p:spTgt spid="1048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3">
                      <p:stCondLst>
                        <p:cond delay="indefinite"/>
                      </p:stCondLst>
                      <p:childTnLst>
                        <p:par>
                          <p:cTn fill="hold" id="5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57"/>
                                        <p:tgtEl>
                                          <p:spTgt spid="1048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05" grpId="0" build="allAtOnce"/>
      <p:bldP spid="1048606" grpId="0" build="allAtOnce"/>
      <p:bldP spid="1048607" grpId="0" build="allAtOnce"/>
      <p:bldP spid="1048608" grpId="0" build="allAtOnce"/>
      <p:bldP spid="1048609" grpId="0" build="allAtOnce"/>
      <p:bldP spid="1048610" grpId="0" build="allAtOnce"/>
      <p:bldP spid="1048611" grpId="0" build="allAtOnce"/>
      <p:bldP spid="1048612" grpId="0" build="allAtOnce"/>
      <p:bldP spid="1048613" grpId="0" build="allAtOnce"/>
      <p:bldP spid="1048614" grpId="0" build="allAtOnce"/>
      <p:bldP spid="1048615" grpId="0" build="allAtOnce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8FB7"/>
        </a:solidFill>
        <a:effectLst/>
      </p:bgPr>
    </p:bg>
    <p:spTree>
      <p:nvGrpSpPr>
        <p:cNvPr id="9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1" name="文本框 5"/>
          <p:cNvSpPr txBox="1"/>
          <p:nvPr/>
        </p:nvSpPr>
        <p:spPr>
          <a:xfrm>
            <a:off x="2581910" y="2712720"/>
            <a:ext cx="7028180" cy="101473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sz="6000" lang="zh-CN">
                <a:solidFill>
                  <a:srgbClr val="578FB7"/>
                </a:solidFill>
                <a:latin typeface="汉仪中宋S" panose="00020600040101010101" charset="-122"/>
                <a:ea typeface="汉仪中宋S" panose="00020600040101010101" charset="-122"/>
                <a:cs typeface="汉仪中宋S" panose="00020600040101010101" charset="-122"/>
              </a:rPr>
              <a:t>演示完毕</a:t>
            </a:r>
            <a:r>
              <a:rPr altLang="zh-CN" sz="6000" lang="en-US">
                <a:solidFill>
                  <a:srgbClr val="578FB7"/>
                </a:solidFill>
                <a:latin typeface="汉仪中宋S" panose="00020600040101010101" charset="-122"/>
                <a:ea typeface="汉仪中宋S" panose="00020600040101010101" charset="-122"/>
                <a:cs typeface="汉仪中宋S" panose="00020600040101010101" charset="-122"/>
              </a:rPr>
              <a:t>    </a:t>
            </a:r>
            <a:r>
              <a:rPr altLang="en-US" sz="6000" lang="zh-CN">
                <a:solidFill>
                  <a:srgbClr val="578FB7"/>
                </a:solidFill>
                <a:latin typeface="汉仪中宋S" panose="00020600040101010101" charset="-122"/>
                <a:ea typeface="汉仪中宋S" panose="00020600040101010101" charset="-122"/>
                <a:cs typeface="汉仪中宋S" panose="00020600040101010101" charset="-122"/>
              </a:rPr>
              <a:t>谢谢观看</a:t>
            </a:r>
            <a:endParaRPr altLang="en-US" sz="6000" lang="zh-CN">
              <a:solidFill>
                <a:srgbClr val="578FB7"/>
              </a:solidFill>
              <a:latin typeface="汉仪中宋S" panose="00020600040101010101" charset="-122"/>
              <a:ea typeface="汉仪中宋S" panose="00020600040101010101" charset="-122"/>
              <a:cs typeface="汉仪中宋S" panose="00020600040101010101" charset="-122"/>
            </a:endParaRPr>
          </a:p>
        </p:txBody>
      </p:sp>
      <p:sp>
        <p:nvSpPr>
          <p:cNvPr id="1048752" name="任意多边形 33"/>
          <p:cNvSpPr/>
          <p:nvPr/>
        </p:nvSpPr>
        <p:spPr>
          <a:xfrm flipV="1">
            <a:off x="5938203" y="6242050"/>
            <a:ext cx="315595" cy="153670"/>
          </a:xfrm>
          <a:custGeom>
            <a:avLst/>
            <a:gdLst>
              <a:gd name="connsiteX0" fmla="*/ 0 w 554"/>
              <a:gd name="connsiteY0" fmla="*/ 269 h 269"/>
              <a:gd name="connsiteX1" fmla="*/ 277 w 554"/>
              <a:gd name="connsiteY1" fmla="*/ 0 h 269"/>
              <a:gd name="connsiteX2" fmla="*/ 554 w 554"/>
              <a:gd name="connsiteY2" fmla="*/ 269 h 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4" h="269">
                <a:moveTo>
                  <a:pt x="0" y="269"/>
                </a:moveTo>
                <a:lnTo>
                  <a:pt x="277" y="0"/>
                </a:lnTo>
                <a:lnTo>
                  <a:pt x="554" y="269"/>
                </a:lnTo>
              </a:path>
            </a:pathLst>
          </a:custGeom>
          <a:noFill/>
          <a:ln w="44450">
            <a:solidFill>
              <a:srgbClr val="578F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53" name="任意多边形 34"/>
          <p:cNvSpPr/>
          <p:nvPr/>
        </p:nvSpPr>
        <p:spPr>
          <a:xfrm flipV="1">
            <a:off x="5938203" y="6051550"/>
            <a:ext cx="315595" cy="153670"/>
          </a:xfrm>
          <a:custGeom>
            <a:avLst/>
            <a:gdLst>
              <a:gd name="connsiteX0" fmla="*/ 0 w 554"/>
              <a:gd name="connsiteY0" fmla="*/ 269 h 269"/>
              <a:gd name="connsiteX1" fmla="*/ 277 w 554"/>
              <a:gd name="connsiteY1" fmla="*/ 0 h 269"/>
              <a:gd name="connsiteX2" fmla="*/ 554 w 554"/>
              <a:gd name="connsiteY2" fmla="*/ 269 h 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4" h="269">
                <a:moveTo>
                  <a:pt x="0" y="269"/>
                </a:moveTo>
                <a:lnTo>
                  <a:pt x="277" y="0"/>
                </a:lnTo>
                <a:lnTo>
                  <a:pt x="554" y="269"/>
                </a:lnTo>
              </a:path>
            </a:pathLst>
          </a:custGeom>
          <a:solidFill>
            <a:schemeClr val="bg1"/>
          </a:solidFill>
          <a:ln w="44450">
            <a:solidFill>
              <a:srgbClr val="578F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</p:spTree>
    <p:custDataLst>
      <p:tags r:id="rId1"/>
    </p:custData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9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yt_shape_10579"/>
          <p:cNvSpPr txBox="1"/>
          <p:nvPr/>
        </p:nvSpPr>
        <p:spPr>
          <a:xfrm>
            <a:off x="468103" y="612000"/>
            <a:ext cx="11636916" cy="3132011"/>
          </a:xfrm>
          <a:prstGeom prst="rect"/>
        </p:spPr>
        <p:txBody>
          <a:bodyPr bIns="0" lIns="0" rIns="0" rtlCol="0" tIns="0" vert="horz" wrap="square">
            <a:noAutofit/>
          </a:bodyPr>
          <a:p>
            <a:pPr eaLnBrk="1" hangingPunct="0" latinLnBrk="0">
              <a:lnSpc>
                <a:spcPct val="130000"/>
              </a:lnSpc>
            </a:pPr>
            <a:r>
              <a:rPr altLang="zh-CN" b="1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5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常见几何体的表面展开图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圆柱的侧面展开图是</a:t>
            </a:r>
            <a:r>
              <a:rPr sz="3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                             </a:t>
            </a:r>
            <a:r>
              <a:rPr sz="8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8_49c8f,isEnd"/>
              </a:rPr>
              <a:t>圆锥的侧面展开图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是</a:t>
            </a:r>
            <a:r>
              <a:rPr sz="3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                       </a:t>
            </a:r>
            <a:r>
              <a:rPr sz="1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100" spc="-100">
                <a:latin typeface="Times New Roman" panose="02020603050405020304" pitchFamily="32"/>
              </a:rPr>
              <a:t>⁠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；</a:t>
            </a:r>
            <a:endParaRPr altLang="zh-CN" b="0" sz="3200" i="0" lang="zh-CN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将正方体表面沿不同的棱展开可得到不同的平面展开图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_⨹_1_7fa02,isEnd"/>
              </a:rPr>
              <a:t>，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共有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11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种情形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如图所示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：</a:t>
            </a:r>
            <a:endParaRPr altLang="zh-CN" b="0" sz="3200" i="0" lang="zh-CN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1048617" name="文本框 1"/>
          <p:cNvSpPr txBox="1"/>
          <p:nvPr/>
        </p:nvSpPr>
        <p:spPr>
          <a:xfrm>
            <a:off x="5458092" y="1199178"/>
            <a:ext cx="1805686" cy="727596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楷体" panose="02010609060101010101" pitchFamily="32" charset="-122"/>
                <a:cs typeface="+mn-cs"/>
              </a:rPr>
              <a:t>长方形</a:t>
            </a: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　</a:t>
            </a:r>
            <a:endParaRPr altLang="en-US" lang="zh-CN">
              <a:solidFill>
                <a:srgbClr val="FF0000"/>
              </a:solidFill>
            </a:endParaRPr>
          </a:p>
        </p:txBody>
      </p:sp>
      <p:sp>
        <p:nvSpPr>
          <p:cNvPr id="1048618" name="文本框 2"/>
          <p:cNvSpPr txBox="1"/>
          <p:nvPr/>
        </p:nvSpPr>
        <p:spPr>
          <a:xfrm>
            <a:off x="1190892" y="1833162"/>
            <a:ext cx="1399287" cy="727596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楷体" panose="02010609060101010101" pitchFamily="32" charset="-122"/>
                <a:cs typeface="+mn-cs"/>
              </a:rPr>
              <a:t>扇形</a:t>
            </a: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　</a:t>
            </a:r>
            <a:endParaRPr altLang="en-US" lang="zh-CN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2"/>
                                        <p:tgtEl>
                                          <p:spTgt spid="1048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17" grpId="0" build="allAtOnce"/>
      <p:bldP spid="1048618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yt_image_1058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 bwMode="auto">
          <a:xfrm>
            <a:off x="2840228" y="1787857"/>
            <a:ext cx="6511544" cy="4231513"/>
          </a:xfrm>
          <a:prstGeom prst="rect"/>
          <a:noFill/>
        </p:spPr>
      </p:pic>
      <p:sp>
        <p:nvSpPr>
          <p:cNvPr id="1048619" name="yt_shape_10579"/>
          <p:cNvSpPr txBox="1"/>
          <p:nvPr/>
        </p:nvSpPr>
        <p:spPr>
          <a:xfrm>
            <a:off x="468103" y="612000"/>
            <a:ext cx="11636916" cy="1175857"/>
          </a:xfrm>
          <a:prstGeom prst="rect"/>
        </p:spPr>
        <p:txBody>
          <a:bodyPr bIns="0" lIns="0" rIns="0" rtlCol="0" tIns="0" vert="horz" wrap="square">
            <a:noAutofit/>
          </a:bodyPr>
          <a:p>
            <a:pPr eaLnBrk="1" hangingPunct="0" latinLnBrk="0">
              <a:lnSpc>
                <a:spcPct val="130000"/>
              </a:lnSpc>
            </a:pPr>
            <a:r>
              <a:rPr altLang="zh-CN" b="0" sz="3200" i="0" lang="zh-CN" u="none" smtClean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将正方体表面沿不同的棱展开可得到不同的平面展开图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_⨹_1_7fa02,isEnd"/>
              </a:rPr>
              <a:t>，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共有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11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种情形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如图所示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：</a:t>
            </a:r>
            <a:endParaRPr altLang="zh-CN" b="0" sz="3200" i="0" lang="zh-CN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yt_shape_10584"/>
          <p:cNvSpPr txBox="1"/>
          <p:nvPr/>
        </p:nvSpPr>
        <p:spPr>
          <a:xfrm>
            <a:off x="468103" y="612000"/>
            <a:ext cx="11636916" cy="3110082"/>
          </a:xfrm>
          <a:prstGeom prst="rect"/>
        </p:spPr>
        <p:txBody>
          <a:bodyPr bIns="0" lIns="0" rIns="0" rtlCol="0" tIns="0" vert="horz" wrap="square">
            <a:noAutofit/>
          </a:bodyPr>
          <a:p>
            <a:pPr eaLnBrk="1" hangingPunct="0" latinLnBrk="0">
              <a:lnSpc>
                <a:spcPct val="130000"/>
              </a:lnSpc>
            </a:pPr>
            <a:r>
              <a:rPr altLang="zh-CN" b="1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6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截一个几何体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eaLnBrk="1" hangingPunct="0" latinLnBrk="0">
              <a:lnSpc>
                <a:spcPct val="130000"/>
              </a:lnSpc>
            </a:pPr>
            <a:r>
              <a:rPr altLang="zh-CN" b="0" sz="3200" i="0" lang="zh-CN" spc="15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spc="150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1</a:t>
            </a:r>
            <a:r>
              <a:rPr altLang="zh-CN" b="0" sz="3200" i="0" lang="zh-CN" spc="15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spc="150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截面</a:t>
            </a:r>
            <a:r>
              <a:rPr altLang="zh-CN" b="0" sz="3200" i="0" lang="zh-CN" spc="15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altLang="zh-CN" b="0" sz="3200" i="0" lang="zh-CN" spc="150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用一个</a:t>
            </a:r>
            <a:r>
              <a:rPr sz="3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                        </a:t>
            </a:r>
            <a:r>
              <a:rPr sz="11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altLang="zh-CN" b="0" sz="3200" i="0" lang="zh-CN" spc="150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去截一个几何体</a:t>
            </a:r>
            <a:r>
              <a:rPr altLang="zh-CN" b="0" sz="3200" i="0" lang="zh-CN" spc="15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spc="150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5_3a7db,isEnd"/>
              </a:rPr>
              <a:t>截出的面叫</a:t>
            </a:r>
            <a:br>
              <a:rPr altLang="zh-CN" b="0" sz="3200" i="0" lang="zh-CN" spc="150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spc="150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作截面</a:t>
            </a:r>
            <a:r>
              <a:rPr altLang="zh-CN" b="0" sz="3200" i="0" lang="zh-CN" spc="15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；</a:t>
            </a:r>
            <a:endParaRPr altLang="zh-CN" b="0" sz="3200" i="0" lang="zh-CN" spc="15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2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截面的形状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截面的形状既与被截的几何体有关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3_b50fd,isEnd"/>
              </a:rPr>
              <a:t>又与平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面的角度和方向有关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1048621" name="文本框 1"/>
          <p:cNvSpPr txBox="1"/>
          <p:nvPr/>
        </p:nvSpPr>
        <p:spPr>
          <a:xfrm>
            <a:off x="4451617" y="1199178"/>
            <a:ext cx="1456437" cy="727596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zh-CN" noProof="0" normalizeH="0" spc="15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楷体" panose="02010609060101010101" pitchFamily="32" charset="-122"/>
                <a:cs typeface="+mn-cs"/>
              </a:rPr>
              <a:t>平面</a:t>
            </a:r>
            <a:r>
              <a:rPr altLang="zh-CN" baseline="0" b="0" cap="none" sz="3200" i="0" kern="1200" kumimoji="0" lang="zh-CN" noProof="0" normalizeH="0" spc="15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　</a:t>
            </a:r>
            <a:endParaRPr altLang="en-US" lang="zh-CN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1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2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4" name="yt_table_10587"/>
          <p:cNvGraphicFramePr>
            <a:graphicFrameLocks noGrp="1"/>
          </p:cNvGraphicFramePr>
          <p:nvPr/>
        </p:nvGraphicFramePr>
        <p:xfrm>
          <a:off x="467999" y="612000"/>
          <a:ext cx="11255999" cy="435254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273657"/>
                <a:gridCol w="8982342"/>
              </a:tblGrid>
              <a:tr h="467999">
                <a:tc>
                  <a:txBody>
                    <a:bodyPr wrap="square"/>
                    <a:p>
                      <a:pPr algn="ctr" eaLnBrk="1" fontAlgn="ctr" hangingPunct="0" latinLnBrk="0">
                        <a:lnSpc>
                          <a:spcPct val="130000"/>
                        </a:lnSpc>
                      </a:pP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楷体" panose="02010609060101010101" pitchFamily="32" charset="-122"/>
                        </a:rPr>
                        <a:t>几何体</a:t>
                      </a:r>
                      <a:endParaRPr altLang="zh-CN" b="0" sz="3200" i="0" lang="zh-CN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32"/>
                        <a:ea typeface="楷体" panose="02010609060101010101" pitchFamily="32" charset="-122"/>
                      </a:endParaRPr>
                    </a:p>
                  </a:txBody>
                  <a:tcPr anchor="ctr" vert="horz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 wrap="square"/>
                    <a:p>
                      <a:pPr algn="ctr" eaLnBrk="1" fontAlgn="ctr" hangingPunct="0" latinLnBrk="0">
                        <a:lnSpc>
                          <a:spcPct val="130000"/>
                        </a:lnSpc>
                      </a:pP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楷体" panose="02010609060101010101" pitchFamily="32" charset="-122"/>
                        </a:rPr>
                        <a:t>截面形状</a:t>
                      </a:r>
                      <a:endParaRPr altLang="zh-CN" b="0" sz="3200" i="0" lang="zh-CN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32"/>
                        <a:ea typeface="楷体" panose="02010609060101010101" pitchFamily="32" charset="-122"/>
                      </a:endParaRPr>
                    </a:p>
                  </a:txBody>
                  <a:tcPr anchor="ctr" vert="horz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467999">
                <a:tc>
                  <a:txBody>
                    <a:bodyPr wrap="square"/>
                    <a:p>
                      <a:pPr algn="ctr" eaLnBrk="1" fontAlgn="ctr" hangingPunct="0" latinLnBrk="0">
                        <a:lnSpc>
                          <a:spcPct val="130000"/>
                        </a:lnSpc>
                      </a:pP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楷体" panose="02010609060101010101" pitchFamily="32" charset="-122"/>
                        </a:rPr>
                        <a:t>正方体</a:t>
                      </a:r>
                      <a:endParaRPr altLang="zh-CN" b="0" sz="3200" i="0" lang="zh-CN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32"/>
                        <a:ea typeface="楷体" panose="02010609060101010101" pitchFamily="32" charset="-122"/>
                      </a:endParaRPr>
                    </a:p>
                  </a:txBody>
                  <a:tcPr anchor="ctr" vert="horz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 wrap="square"/>
                    <a:p>
                      <a:pPr algn="ctr" eaLnBrk="1" fontAlgn="ctr" hangingPunct="0" latinLnBrk="0">
                        <a:lnSpc>
                          <a:spcPct val="130000"/>
                        </a:lnSpc>
                      </a:pP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楷体" panose="02010609060101010101" pitchFamily="32" charset="-122"/>
                        </a:rPr>
                        <a:t>三角形、四边形、五边形、六边形</a:t>
                      </a:r>
                      <a:endParaRPr altLang="zh-CN" b="0" sz="3200" i="0" lang="zh-CN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32"/>
                        <a:ea typeface="楷体" panose="02010609060101010101" pitchFamily="32" charset="-122"/>
                      </a:endParaRPr>
                    </a:p>
                  </a:txBody>
                  <a:tcPr anchor="ctr" vert="horz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467999">
                <a:tc>
                  <a:txBody>
                    <a:bodyPr wrap="square"/>
                    <a:p>
                      <a:pPr algn="ctr" eaLnBrk="1" fontAlgn="ctr" hangingPunct="0" latinLnBrk="0">
                        <a:lnSpc>
                          <a:spcPct val="130000"/>
                        </a:lnSpc>
                      </a:pP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楷体" panose="02010609060101010101" pitchFamily="32" charset="-122"/>
                        </a:rPr>
                        <a:t>圆柱</a:t>
                      </a:r>
                      <a:endParaRPr altLang="zh-CN" b="0" sz="3200" i="0" lang="zh-CN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32"/>
                        <a:ea typeface="楷体" panose="02010609060101010101" pitchFamily="32" charset="-122"/>
                      </a:endParaRPr>
                    </a:p>
                  </a:txBody>
                  <a:tcPr anchor="ctr" vert="horz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 wrap="square"/>
                    <a:p>
                      <a:pPr algn="ctr" eaLnBrk="1" fontAlgn="ctr" hangingPunct="0" latinLnBrk="0">
                        <a:lnSpc>
                          <a:spcPct val="130000"/>
                        </a:lnSpc>
                      </a:pP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楷体" panose="02010609060101010101" pitchFamily="32" charset="-122"/>
                        </a:rPr>
                        <a:t>圆、椭圆、长方形等</a:t>
                      </a:r>
                      <a:endParaRPr altLang="zh-CN" b="0" sz="3200" i="0" lang="zh-CN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32"/>
                        <a:ea typeface="楷体" panose="02010609060101010101" pitchFamily="32" charset="-122"/>
                      </a:endParaRPr>
                    </a:p>
                  </a:txBody>
                  <a:tcPr anchor="ctr" vert="horz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467999">
                <a:tc>
                  <a:txBody>
                    <a:bodyPr wrap="square"/>
                    <a:p>
                      <a:pPr algn="ctr" eaLnBrk="1" fontAlgn="ctr" hangingPunct="0" latinLnBrk="0">
                        <a:lnSpc>
                          <a:spcPct val="130000"/>
                        </a:lnSpc>
                      </a:pP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楷体" panose="02010609060101010101" pitchFamily="32" charset="-122"/>
                        </a:rPr>
                        <a:t>圆锥</a:t>
                      </a:r>
                      <a:endParaRPr altLang="zh-CN" b="0" sz="3200" i="0" lang="zh-CN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32"/>
                        <a:ea typeface="楷体" panose="02010609060101010101" pitchFamily="32" charset="-122"/>
                      </a:endParaRPr>
                    </a:p>
                  </a:txBody>
                  <a:tcPr anchor="ctr" vert="horz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 wrap="square"/>
                    <a:p>
                      <a:pPr algn="ctr" eaLnBrk="1" fontAlgn="ctr" hangingPunct="0" latinLnBrk="0">
                        <a:lnSpc>
                          <a:spcPct val="130000"/>
                        </a:lnSpc>
                      </a:pP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楷体" panose="02010609060101010101" pitchFamily="32" charset="-122"/>
                        </a:rPr>
                        <a:t>圆、等腰三角形、椭圆等</a:t>
                      </a:r>
                      <a:endParaRPr altLang="zh-CN" b="0" sz="3200" i="0" lang="zh-CN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32"/>
                        <a:ea typeface="楷体" panose="02010609060101010101" pitchFamily="32" charset="-122"/>
                      </a:endParaRPr>
                    </a:p>
                  </a:txBody>
                  <a:tcPr anchor="ctr" vert="horz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467999">
                <a:tc>
                  <a:txBody>
                    <a:bodyPr wrap="square"/>
                    <a:p>
                      <a:pPr algn="ctr" eaLnBrk="1" fontAlgn="ctr" hangingPunct="0" latinLnBrk="0">
                        <a:lnSpc>
                          <a:spcPct val="130000"/>
                        </a:lnSpc>
                      </a:pP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楷体" panose="02010609060101010101" pitchFamily="32" charset="-122"/>
                        </a:rPr>
                        <a:t>棱柱</a:t>
                      </a:r>
                      <a:endParaRPr altLang="zh-CN" b="0" sz="3200" i="0" lang="zh-CN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32"/>
                        <a:ea typeface="楷体" panose="02010609060101010101" pitchFamily="32" charset="-122"/>
                      </a:endParaRPr>
                    </a:p>
                  </a:txBody>
                  <a:tcPr anchor="ctr" vert="horz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 wrap="square"/>
                    <a:p>
                      <a:pPr algn="ctr" eaLnBrk="1" fontAlgn="ctr" hangingPunct="0" latinLnBrk="0">
                        <a:lnSpc>
                          <a:spcPct val="130000"/>
                        </a:lnSpc>
                      </a:pP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楷体" panose="02010609060101010101" pitchFamily="32" charset="-122"/>
                        </a:rPr>
                        <a:t>平面与棱柱的几个面相交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楷体" panose="02010609060101010101" pitchFamily="32" charset="-122"/>
                        </a:rPr>
                        <a:t>截面就是几边形</a:t>
                      </a:r>
                      <a:endParaRPr altLang="zh-CN" b="0" sz="3200" i="0" lang="zh-CN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32"/>
                        <a:ea typeface="楷体" panose="02010609060101010101" pitchFamily="32" charset="-122"/>
                      </a:endParaRPr>
                    </a:p>
                  </a:txBody>
                  <a:tcPr anchor="ctr" vert="horz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467999">
                <a:tc>
                  <a:txBody>
                    <a:bodyPr wrap="square"/>
                    <a:p>
                      <a:pPr algn="ctr" eaLnBrk="1" fontAlgn="ctr" hangingPunct="0" latinLnBrk="0">
                        <a:lnSpc>
                          <a:spcPct val="130000"/>
                        </a:lnSpc>
                      </a:pP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楷体" panose="02010609060101010101" pitchFamily="32" charset="-122"/>
                        </a:rPr>
                        <a:t>球</a:t>
                      </a:r>
                      <a:endParaRPr altLang="zh-CN" b="0" sz="3200" i="0" lang="zh-CN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32"/>
                        <a:ea typeface="楷体" panose="02010609060101010101" pitchFamily="32" charset="-122"/>
                      </a:endParaRPr>
                    </a:p>
                  </a:txBody>
                  <a:tcPr anchor="ctr" vert="horz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 wrap="square"/>
                    <a:p>
                      <a:pPr algn="ctr" eaLnBrk="1" fontAlgn="ctr" hangingPunct="0" latinLnBrk="0">
                        <a:lnSpc>
                          <a:spcPct val="130000"/>
                        </a:lnSpc>
                      </a:pPr>
                      <a:r>
                        <a:rPr altLang="zh-CN" b="0" sz="3200" i="0" lang="zh-CN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32"/>
                          <a:ea typeface="楷体" panose="02010609060101010101" pitchFamily="32" charset="-122"/>
                        </a:rPr>
                        <a:t>圆</a:t>
                      </a:r>
                      <a:endParaRPr altLang="zh-CN" b="0" sz="3200" i="0" lang="zh-CN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32"/>
                        <a:ea typeface="楷体" panose="02010609060101010101" pitchFamily="32" charset="-122"/>
                      </a:endParaRPr>
                    </a:p>
                  </a:txBody>
                  <a:tcPr anchor="ctr" vert="horz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3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yt_shape_10589"/>
          <p:cNvSpPr txBox="1"/>
          <p:nvPr/>
        </p:nvSpPr>
        <p:spPr>
          <a:xfrm>
            <a:off x="468103" y="612000"/>
            <a:ext cx="11636916" cy="1829732"/>
          </a:xfrm>
          <a:prstGeom prst="rect"/>
        </p:spPr>
        <p:txBody>
          <a:bodyPr bIns="0" lIns="0" rIns="0" rtlCol="0" tIns="0" vert="horz" wrap="square">
            <a:noAutofit/>
          </a:bodyPr>
          <a:p>
            <a:pPr eaLnBrk="1" hangingPunct="0" latinLnBrk="0">
              <a:lnSpc>
                <a:spcPct val="130000"/>
              </a:lnSpc>
            </a:pPr>
            <a:r>
              <a:rPr altLang="zh-CN" b="1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7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从三个方向看物体的形状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eaLnBrk="1" hangingPunct="0" latinLnBrk="0">
              <a:lnSpc>
                <a:spcPct val="130000"/>
              </a:lnSpc>
            </a:pP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楷体" panose="02010609060101010101" pitchFamily="32" charset="-122"/>
              </a:rPr>
              <a:t>我们可以从</a:t>
            </a:r>
            <a:r>
              <a:rPr sz="3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                       </a:t>
            </a:r>
            <a:r>
              <a:rPr sz="1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sz="3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                       </a:t>
            </a:r>
            <a:r>
              <a:rPr sz="1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sz="3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                       </a:t>
            </a:r>
            <a:r>
              <a:rPr sz="1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32"/>
              </a:rPr>
              <a:t> </a:t>
            </a:r>
            <a:r>
              <a:rPr sz="100" spc="-100">
                <a:latin typeface="Times New Roman" panose="02020603050405020304" pitchFamily="32"/>
              </a:rPr>
              <a:t>⁠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  <a:sym typeface="_⨹_8_6b674,isEnd"/>
              </a:rPr>
              <a:t>三个不同的方向看</a:t>
            </a:r>
            <a:b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</a:b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物体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altLang="zh-CN" b="0" sz="3200" i="0" lang="zh-CN" u="none">
                <a:solidFill>
                  <a:srgbClr val="000000"/>
                </a:solidFill>
                <a:effectLst/>
                <a:latin typeface="Times New Roman" panose="02020603050405020304" pitchFamily="32"/>
                <a:ea typeface="宋体" panose="02010600030101010101" pitchFamily="2" charset="-122"/>
              </a:rPr>
              <a:t>然后描述出所看到的形状图</a:t>
            </a:r>
            <a:r>
              <a:rPr altLang="zh-CN" b="0" sz="3200" i="0" lang="en-US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.</a:t>
            </a:r>
            <a:endParaRPr altLang="zh-CN" b="0" sz="3200" i="0" lang="en-US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1048623" name="文本框 1"/>
          <p:cNvSpPr txBox="1"/>
          <p:nvPr/>
        </p:nvSpPr>
        <p:spPr>
          <a:xfrm>
            <a:off x="2816492" y="1199178"/>
            <a:ext cx="1399287" cy="727596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楷体" panose="02010609060101010101" pitchFamily="32" charset="-122"/>
                <a:cs typeface="+mn-cs"/>
              </a:rPr>
              <a:t>正面</a:t>
            </a: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　</a:t>
            </a:r>
            <a:endParaRPr altLang="en-US" lang="zh-CN">
              <a:solidFill>
                <a:srgbClr val="FF0000"/>
              </a:solidFill>
            </a:endParaRPr>
          </a:p>
        </p:txBody>
      </p:sp>
      <p:sp>
        <p:nvSpPr>
          <p:cNvPr id="1048624" name="文本框 2"/>
          <p:cNvSpPr txBox="1"/>
          <p:nvPr/>
        </p:nvSpPr>
        <p:spPr>
          <a:xfrm>
            <a:off x="4848492" y="1199178"/>
            <a:ext cx="1399287" cy="727596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楷体" panose="02010609060101010101" pitchFamily="32" charset="-122"/>
                <a:cs typeface="+mn-cs"/>
              </a:rPr>
              <a:t>左面</a:t>
            </a: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　</a:t>
            </a:r>
            <a:endParaRPr altLang="en-US" lang="zh-CN">
              <a:solidFill>
                <a:srgbClr val="FF0000"/>
              </a:solidFill>
            </a:endParaRPr>
          </a:p>
        </p:txBody>
      </p:sp>
      <p:sp>
        <p:nvSpPr>
          <p:cNvPr id="1048625" name="文本框 3"/>
          <p:cNvSpPr txBox="1"/>
          <p:nvPr/>
        </p:nvSpPr>
        <p:spPr>
          <a:xfrm>
            <a:off x="6880492" y="1199178"/>
            <a:ext cx="1399287" cy="727596"/>
          </a:xfrm>
          <a:prstGeom prst="rect"/>
          <a:noFill/>
        </p:spPr>
        <p:txBody>
          <a:bodyPr rtlCol="0" vert="horz" wrap="none">
            <a:noAutofit/>
          </a:bodyPr>
          <a:p>
            <a:pPr>
              <a:lnSpc>
                <a:spcPct val="130000"/>
              </a:lnSpc>
            </a:pP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楷体" panose="02010609060101010101" pitchFamily="32" charset="-122"/>
                <a:cs typeface="+mn-cs"/>
              </a:rPr>
              <a:t>上面</a:t>
            </a:r>
            <a:r>
              <a:rPr altLang="zh-CN" baseline="0" b="0" cap="none" sz="3200" i="0" kern="1200" kumimoji="0" lang="zh-CN" noProof="0" normalizeH="0" spc="0" strike="noStrik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2"/>
                <a:ea typeface="宋体" panose="02010600030101010101" pitchFamily="2" charset="-122"/>
                <a:cs typeface="+mn-cs"/>
              </a:rPr>
              <a:t>　</a:t>
            </a:r>
            <a:endParaRPr altLang="en-US" lang="zh-CN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6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2"/>
                                        <p:tgtEl>
                                          <p:spTgt spid="10486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7"/>
                                        <p:tgtEl>
                                          <p:spTgt spid="1048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3" grpId="0" build="allAtOnce"/>
      <p:bldP spid="1048624" grpId="0" build="allAtOnce"/>
      <p:bldP spid="1048625" grpId="0" build="allAtOnce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9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heme/theme1.xml><?xml version="1.0" encoding="utf-8"?>
<a:theme xmlns:a="http://schemas.openxmlformats.org/drawingml/2006/main" name="1_Office 主题​​">
  <a:themeElements>
    <a:clrScheme name="自定义 18">
      <a:dk1>
        <a:sysClr lastClr="000000" val="windowText"/>
      </a:dk1>
      <a:lt1>
        <a:sysClr lastClr="FFFFFF" val="window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FF00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Calibri Light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演示</Application>
  <ScaleCrop>0</ScaleCrop>
  <Company>学科网</Company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rbm.xkw.com</dc:creator>
  <cp:lastModifiedBy>李伍兵</cp:lastModifiedBy>
  <dcterms:created xsi:type="dcterms:W3CDTF">2024-07-07T20:32:00Z</dcterms:created>
  <dcterms:modified xsi:type="dcterms:W3CDTF">2024-09-03T05:30:34Z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1511292ad9cf4b4cac3933a21306917f_23</vt:lpwstr>
  </property>
  <property fmtid="{D5CDD505-2E9C-101B-9397-08002B2CF9AE}" pid="7" name="KSOProductBuildVer">
    <vt:lpwstr>2052-12.1.0.17857</vt:lpwstr>
  </property>
</Properties>
</file>